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forecast comes from data, not a hunch: ground stations, satellites, radar and weather balloons feed the models that calculate how the atmosphere will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know because thousands of measurements are collected every day from ground stations, satellites and radiosondes, then fed into a numerical model that calculates how the atmosphere will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Radiosondes remain the main tool for measuring the atmosphere aloft, from the surface to over 35,000 meters, with two launches a day per station at 00 and 12 UTC.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single source is enough on its own: stations give local detail, satellites cover areas with no ground instruments, radiosondes measure the atmosphere's vertical profile.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balloon transmits data throughout the climb, not just at the end: its job is done the moment it bursts, whether it's ever recovered or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satellite measures the atmosphere's present state. It's the numerical model, applying the equations of physics to that data, that calculates how conditions will change over the following hours and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tiny difference in the starting data leads to completely different outcomes after just a few days, as ECMWF's own training material on predictability shows: the ensemble is built to measure exactly that spread.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model outputs maps and probabilities, but it's the forecaster who compares them, picks the most plausible scenario and communicates it along with the margin of doubt.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ECMWF's practical limit for detailed forecasts is about a week; beyond that, the 51-member ensemble is the honest way to talk about the forecast.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first one. A small error in the starting data grows larger over time, and the ensemble measures that spread across its 51 runs. Follow-up for the class: what's the difference between saying it will rain and saying there's a 60% chance of rain?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cited in the Recap, from the National Weather Service's radiosonde network to ECMWF's training and operational materials, stay listed at the bottom of the page for anyone who wants to dig deeper.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Weather Forecasting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data, models and people behind every forecast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HOOK</a:t>
            </a:r>
            <a:endParaRPr lang="en-US" sz="1300" dirty="0"/>
          </a:p>
        </p:txBody>
      </p:sp>
      <p:sp>
        <p:nvSpPr>
          <p:cNvPr id="3" name="Shape 1"/>
          <p:cNvSpPr/>
          <p:nvPr/>
        </p:nvSpPr>
        <p:spPr>
          <a:xfrm>
            <a:off x="1194613" y="2843632"/>
            <a:ext cx="116621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 they know it's going</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 rain?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HEADED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data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a numerical model works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forecasters actually do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far ahead can you trust it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data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Who watches the sky before any model does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NUMBERS BEHIND DATA COLLECTION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75,000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radiosondes launched a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by the US National Weather Service network, twice a day per station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 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climb per minute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speed at which a weather balloon rises through the atmosphere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balloons recovered</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rest are lost after bursting above 35,000 meters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SOURCES OF DATA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850" b="1" dirty="0">
                <a:solidFill>
                  <a:schemeClr val="tx1"/>
                </a:solidFill>
                <a:latin typeface="+mj-lt" pitchFamily="34" charset="0"/>
                <a:ea typeface="+mj-lt" pitchFamily="34" charset="-122"/>
                <a:cs typeface="+mj-lt" pitchFamily="34" charset="-120"/>
              </a:rPr>
              <a:t>Stations and radar</a:t>
            </a:r>
            <a:endParaRPr lang="en-US" sz="18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Close-range detail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Measure temperature, pressure, wind and precipitation within a few dozen kilometers.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Satellites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85% of model data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From polar orbit, they measure temperature and moisture across the whole atmosphere, oceans included.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Radiosondes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vertical profile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Ride a balloon past 35,000 meters, launched twice a day per station.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WEATHER BALLOON'S JOURNEY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95274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Recovery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Only 1 in 5 is ever found</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Launch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Radiosonde attached to the balloon</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Ascent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About 300 meters a minute</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Burst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Above 35,000 meters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How a numerical model works</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Physics equations running on a supercomputer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satellite photographs the atmosphere as it is right now</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That temperature and moisture data becomes the model's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starting point</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working out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days ahead</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ECMWF ENSEMBLE BY THE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parallel simulations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slightly different starting conditions, run together to gauge uncertainty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 km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horizontal resolution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grid size the model uses to break down the atmosphere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 days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probabilistic horizon</a:t>
            </a:r>
            <a:pPr indent="0" marL="0">
              <a:lnSpc>
                <a:spcPct val="120000"/>
              </a:lnSpc>
              <a:buNone/>
            </a:pPr>
            <a:r>
              <a:rPr lang="en-US" sz="1500" dirty="0">
                <a:solidFill>
                  <a:schemeClr val="tx2"/>
                </a:solidFill>
                <a:latin typeface="+mn-lt" pitchFamily="34" charset="0"/>
                <a:ea typeface="+mn-lt" pitchFamily="34" charset="-122"/>
                <a:cs typeface="+mn-lt" pitchFamily="34" charset="-120"/>
              </a:rPr>
              <a:t>: beyond the detailed forecast, only probability estimates remain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What forecasters actually do</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Compare, choose, explain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STEP 1</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Compare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950" b="1" dirty="0">
                <a:solidFill>
                  <a:schemeClr val="bg1"/>
                </a:solidFill>
                <a:latin typeface="+mj-lt" pitchFamily="34" charset="0"/>
                <a:ea typeface="+mj-lt" pitchFamily="34" charset="-122"/>
                <a:cs typeface="+mj-lt" pitchFamily="34" charset="-120"/>
              </a:rPr>
              <a:t>Runs</a:t>
            </a:r>
            <a:pPr indent="0" marL="0">
              <a:buNone/>
            </a:pPr>
            <a:r>
              <a:rPr lang="en-US" sz="1600" b="1" dirty="0">
                <a:solidFill>
                  <a:schemeClr val="bg1"/>
                </a:solidFill>
                <a:latin typeface="+mj-lt" pitchFamily="34" charset="0"/>
                <a:ea typeface="+mj-lt" pitchFamily="34" charset="-122"/>
                <a:cs typeface="+mj-lt" pitchFamily="34" charset="-120"/>
              </a:rPr>
              <a:t> compared</a:t>
            </a:r>
            <a:endParaRPr lang="en-US" sz="39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Looks across the ensemble's scenarios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STEP 2</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Weigh</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Best</a:t>
            </a:r>
            <a:pPr indent="0" marL="0">
              <a:buNone/>
            </a:pPr>
            <a:r>
              <a:rPr lang="en-US" sz="1600" b="1" dirty="0">
                <a:solidFill>
                  <a:schemeClr val="bg1"/>
                </a:solidFill>
                <a:latin typeface="+mj-lt" pitchFamily="34" charset="0"/>
                <a:ea typeface="+mj-lt" pitchFamily="34" charset="-122"/>
                <a:cs typeface="+mj-lt" pitchFamily="34" charset="-120"/>
              </a:rPr>
              <a:t> forecast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Settles on the most plausible forecast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STEP 3</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Communicate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Trust</a:t>
            </a:r>
            <a:pPr indent="0" marL="0">
              <a:buNone/>
            </a:pPr>
            <a:r>
              <a:rPr lang="en-US" sz="1600" b="1" dirty="0">
                <a:solidFill>
                  <a:schemeClr val="accent1"/>
                </a:solidFill>
                <a:latin typeface="+mj-lt" pitchFamily="34" charset="0"/>
                <a:ea typeface="+mj-lt" pitchFamily="34" charset="-122"/>
                <a:cs typeface="+mj-lt" pitchFamily="34" charset="-120"/>
              </a:rPr>
              <a:t> level</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States clearly how much to trust it</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How far ahead can you trust it</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Uncertainty grows with the horizon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HORIZONS, TWO LEVELS OF CONFIDENCE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1-3 days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DETAIL</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Hour by hour, by area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CONFIDENCE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High, small margin of error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8-15 days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DETAIL</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General trend only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CONFIDENCE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Probability, not certainty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further out the day, the more it's about probability, not precise detail.</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POP QUIZ</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 a 12-day forecast talk about probability instead of exact degrees?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the ensemble measures how far the simulations drift apart from each other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satellites stop working after a week</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forecasters run out of data after that point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RECAP CONTINUES HERE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recaplica.com/en/science/weather-forecasting/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NWS · NOAA/NESDIS · ECMWF</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Weather Forecasting: How It Works, From Data to Models to Forecasters — Recap</dc:title>
  <dc:subject>PptxGenJS Presentation</dc:subject>
  <dc:creator>Recaplica</dc:creator>
  <cp:lastModifiedBy>Recaplica</cp:lastModifiedBy>
  <cp:revision>1</cp:revision>
  <dcterms:created xsi:type="dcterms:W3CDTF">2026-09-21T07:55:14Z</dcterms:created>
  <dcterms:modified xsi:type="dcterms:W3CDTF">2026-09-21T07:55:14Z</dcterms:modified>
</cp:coreProperties>
</file>