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water cycle is water's never-ending journey between the oceans, the atmosphere and the land. The sun's heat makes it evaporate, the vapor condenses into clouds high up, then water falls back as rain or snow and returns to the sea through rivers and groundwater. We will look at the engine of the journey, the stages, the way back down and where Earth's water really 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may have passed through an ocean, a cloud over the Alps, the root of a pine tree. The water cycle, which textbooks also call the hydrologic cycle, is the journey between the planet's three great reservoirs, the oceans, the atmosphere and the land. Along the way water changes state, liquid, vapor, ice, but it is never created or destroyed, it only changes place. That is why the cycle has no starting point and no end.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forces keep everything moving. The heat of the sun lifts water by making it evaporate; gravity brings it back down and pushes it, drop by drop, toward the sea. It is also the first question of the Recap quiz, the engine of the cycle is the sun's energy, not the wind and not Earth's rotation.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sun warms oceans, lakes and rivers, and some of the molecules at the surface break free and become water vapor, an invisible gas that rises into the air. As it rises, the air cools and the vapor condenses into microscopic liquid droplets or tiny ice crystals that stay suspended, and those are the clouds. When droplets and crystals merge and grow too heavy, gravity wins, and they fall as rain, snow or hail, depending on the temperatures they meet on the way down. Snow and ice can skip a stop and pass directly from solid to vapor, and that is sublimation.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long as it stays vapor you cannot see it, because it is a gas. Clouds appear when the vapor cools and condenses into liquid water droplets or ice crystals, so small and light that they stay suspended in the air. The fogged-up bathroom mirror after a shower is the same thing in miniature, warm vapor meets a cold surface and turns back into liquid.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Back on land, water takes one of two roads. Part of it flows over the surface, the runoff, collecting in streams and rivers until it reaches the sea again. Another part soaks into the ground, the infiltration, and fills the pores and cracks of rocks, and those are the aquifers, which according to the USGS store 30.1% of all the planet's freshwater. A small share travels through us too, we drink it and hand it back to the cycle through breath, sweat and the drain.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Almost all the planet's water, 96.5% according to the USGS, is salty and sits in the oceans. Freshwater is just 2.5% of the total, and almost all of it is hard to reach. Lakes hold 0.26% of the freshwater, rivers carry just 0.006%.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journey has no single rhythm, some stops last days, others millennia. The average times estimated by UCAR, about 9 days in the atmosphere, 1-2 months in the soil, over 3,000 years in the ocean. The longest stop belongs to ice caps and glaciers, thousands to hundreds of thousands of years.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Recap online has the 5-question quiz, the 8 flashcards and the concept map, with all the full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Water Cycle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A never-ending journey between ocean, sky and land</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TO BEGIN</a:t>
            </a:r>
            <a:endParaRPr lang="en-US" sz="1300" dirty="0"/>
          </a:p>
        </p:txBody>
      </p:sp>
      <p:sp>
        <p:nvSpPr>
          <p:cNvPr id="3" name="Shape 1"/>
          <p:cNvSpPr/>
          <p:nvPr/>
        </p:nvSpPr>
        <p:spPr>
          <a:xfrm>
            <a:off x="503936" y="2843632"/>
            <a:ext cx="151323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Where has the water in your</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glass been?</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engine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water to sky</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way back</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Where the water is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FORCES MOVE EVERYTHING</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The heat of the sun</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DOES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Lifts water up</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CHANGE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Evaporation</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Gravity</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DOES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Brings it back down</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CHANGE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Precipitation</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sun lifts water up, gravity brings it down and pushes it toward the sea.</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JOURNEY, STOP BY STOP</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15580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Transpiration</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vapor from the leaves</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Gravity</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wins over the heavy drops</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Evaporation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water rises as vapor</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Condensation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clouds are born high up</a:t>
            </a:r>
            <a:endParaRPr lang="en-US" sz="1400" dirty="0"/>
          </a:p>
        </p:txBody>
      </p:sp>
      <p:sp>
        <p:nvSpPr>
          <p:cNvPr id="10" name="Shape 8"/>
          <p:cNvSpPr/>
          <p:nvPr/>
        </p:nvSpPr>
        <p:spPr>
          <a:xfrm>
            <a:off x="791321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Precipitation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rain, snow or hail</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Clouds are not made of vapor.</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Water vapor is an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invisible gas</a:t>
            </a:r>
            <a:pPr indent="0" marL="0">
              <a:lnSpc>
                <a:spcPct val="125000"/>
              </a:lnSpc>
              <a:buNone/>
            </a:pPr>
            <a:r>
              <a:rPr lang="en-US" sz="1750" dirty="0">
                <a:solidFill>
                  <a:srgbClr val="D8D6CF"/>
                </a:solidFill>
                <a:latin typeface="+mn-lt" pitchFamily="34" charset="0"/>
                <a:ea typeface="+mn-lt" pitchFamily="34" charset="-122"/>
                <a:cs typeface="+mn-lt" pitchFamily="34" charset="-120"/>
              </a:rPr>
              <a:t>. Clouds appear when it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condenses</a:t>
            </a:r>
            <a:pPr indent="0" marL="0">
              <a:lnSpc>
                <a:spcPct val="125000"/>
              </a:lnSpc>
              <a:buNone/>
            </a:pPr>
            <a:r>
              <a:rPr lang="en-US" sz="1750" dirty="0">
                <a:solidFill>
                  <a:srgbClr val="D8D6CF"/>
                </a:solidFill>
                <a:latin typeface="+mn-lt" pitchFamily="34" charset="0"/>
                <a:ea typeface="+mn-lt" pitchFamily="34" charset="-122"/>
                <a:cs typeface="+mn-lt" pitchFamily="34" charset="-120"/>
              </a:rPr>
              <a:t> into water droplets or ice crystals, so small and light that they stay suspended in the air.</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BACK ON LAND, TWO ROADS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Runoff</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WHERE IT GOES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Into streams and rivers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WHERE IT ENDS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sea</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Infiltration</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WHERE IT GOES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Into pores in the rock</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WHERE IT ENDS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Underground aquifers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From an aquifer, water resurfaces in springs and wells, or stays underground.</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ALMOST ALL THE PLANET'S WATER IS SALTY</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96.5%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oceans</a:t>
            </a:r>
            <a:pPr indent="0" marL="0">
              <a:lnSpc>
                <a:spcPct val="120000"/>
              </a:lnSpc>
              <a:buNone/>
            </a:pPr>
            <a:r>
              <a:rPr lang="en-US" sz="1500" dirty="0">
                <a:solidFill>
                  <a:schemeClr val="tx2"/>
                </a:solidFill>
                <a:latin typeface="+mn-lt" pitchFamily="34" charset="0"/>
                <a:ea typeface="+mn-lt" pitchFamily="34" charset="-122"/>
                <a:cs typeface="+mn-lt" pitchFamily="34" charset="-120"/>
              </a:rPr>
              <a:t>: salt water, according to the USGS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freshwater</a:t>
            </a:r>
            <a:pPr indent="0" marL="0">
              <a:lnSpc>
                <a:spcPct val="120000"/>
              </a:lnSpc>
              <a:buNone/>
            </a:pPr>
            <a:r>
              <a:rPr lang="en-US" sz="1500" dirty="0">
                <a:solidFill>
                  <a:schemeClr val="tx2"/>
                </a:solidFill>
                <a:latin typeface="+mn-lt" pitchFamily="34" charset="0"/>
                <a:ea typeface="+mn-lt" pitchFamily="34" charset="-122"/>
                <a:cs typeface="+mn-lt" pitchFamily="34" charset="-120"/>
              </a:rPr>
              <a:t>: and almost all hard to reach</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0.006%</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rivers</a:t>
            </a:r>
            <a:pPr indent="0" marL="0">
              <a:lnSpc>
                <a:spcPct val="120000"/>
              </a:lnSpc>
              <a:buNone/>
            </a:pPr>
            <a:r>
              <a:rPr lang="en-US" sz="1500" dirty="0">
                <a:solidFill>
                  <a:schemeClr val="tx2"/>
                </a:solidFill>
                <a:latin typeface="+mn-lt" pitchFamily="34" charset="0"/>
                <a:ea typeface="+mn-lt" pitchFamily="34" charset="-122"/>
                <a:cs typeface="+mn-lt" pitchFamily="34" charset="-120"/>
              </a:rPr>
              <a:t>: a tiny fraction of the freshwater</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DOWN BELOW</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Ocean</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3,000</a:t>
            </a:r>
            <a:pPr indent="0" marL="0">
              <a:buNone/>
            </a:pPr>
            <a:r>
              <a:rPr lang="en-US" sz="1600" b="1" dirty="0">
                <a:solidFill>
                  <a:schemeClr val="bg1"/>
                </a:solidFill>
                <a:latin typeface="+mj-lt" pitchFamily="34" charset="0"/>
                <a:ea typeface="+mj-lt" pitchFamily="34" charset="-122"/>
                <a:cs typeface="+mj-lt" pitchFamily="34" charset="-120"/>
              </a:rPr>
              <a:t> years</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And more, the stay before evaporating</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IN BETWEEN</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Soil</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1-2</a:t>
            </a:r>
            <a:pPr indent="0" marL="0">
              <a:buNone/>
            </a:pPr>
            <a:r>
              <a:rPr lang="en-US" sz="1600" b="1" dirty="0">
                <a:solidFill>
                  <a:schemeClr val="bg1"/>
                </a:solidFill>
                <a:latin typeface="+mj-lt" pitchFamily="34" charset="0"/>
                <a:ea typeface="+mj-lt" pitchFamily="34" charset="-122"/>
                <a:cs typeface="+mj-lt" pitchFamily="34" charset="-120"/>
              </a:rPr>
              <a:t> months</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Water held in the ground</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UP HIGH</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Atmosphere</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9</a:t>
            </a:r>
            <a:pPr indent="0" marL="0">
              <a:buNone/>
            </a:pPr>
            <a:r>
              <a:rPr lang="en-US" sz="1600" b="1" dirty="0">
                <a:solidFill>
                  <a:schemeClr val="accent1"/>
                </a:solidFill>
                <a:latin typeface="+mj-lt" pitchFamily="34" charset="0"/>
                <a:ea typeface="+mj-lt" pitchFamily="34" charset="-122"/>
                <a:cs typeface="+mj-lt" pitchFamily="34" charset="-120"/>
              </a:rPr>
              <a:t> days</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Vapor, before it falls back</a:t>
            </a:r>
            <a:endParaRPr lang="en-US" sz="13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recaplica.com/en/science/water-cycle/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USGS · NASA · UCAR · NASA GPM</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Water Cycle: What It Is and How It Works, Stage by Stage — Recap</dc:title>
  <dc:subject>PptxGenJS Presentation</dc:subject>
  <dc:creator>Recaplica</dc:creator>
  <cp:lastModifiedBy>Recaplica</cp:lastModifiedBy>
  <cp:revision>1</cp:revision>
  <dcterms:created xsi:type="dcterms:W3CDTF">2026-09-20T19:29:38Z</dcterms:created>
  <dcterms:modified xsi:type="dcterms:W3CDTF">2026-09-20T19:29:38Z</dcterms:modified>
</cp:coreProperties>
</file>