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talk with someone, the message also arrives through the tone of voice, the gestures and the space we leave between ourselves and the other person, not just the words. Today we look at what separates verbal from paraverbal and nonverbal communication, what kinesics and proxemics study, and why the 93% rule gets quoted the wrong way almost every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happens because three different channels are sending different signals at once. The words say one thing, the tone of voice and the look on your face say another, and the listener picks up on the mismatch even without being able to name it. That's the starting point for understanding how many layers a conversation really has.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Researchers separate three channels that travel together in every face-to-face conversation. Verbal communication is the linguistic content itself. Paraverbal communication covers the how: tone, speaking rate, intensity, pauses, and, according to the Treccani Encyclopedia of Italian, can reinforce the words, support them or even openly contradict them. Nonverbal communication covers the non-lexical elements, facial expressions, movement, posture, physical distance, that weave into the verbal 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Paraverbal communication doesn't add new words: it changes how the words already said land with the listener. Saying "I'm fine" with a flat tone and a pause beforehand communicates something very different from saying it with a steady voice and a natural rhythm, even though the three words stay identical.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American anthropologist Ray Birdwhistell founded kinesics as a field dedicated to facial expressions, gestures, posture, gait and the visible movements of arms and body. His core claim was that words weren't the only vehicle of meaning in a conversation. Birdwhistell himself, though, warned against reading a single movement in isolation: it has to be interpreted together with every other element of communication, never alone.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Anthropologist Edward T. Hall introduced the term "proxemics" in 1963 for the study of how different cultures use space in interaction. Observing Western culture, he distinguished four zones, intimate, personal, social, public, with progressively wider boundaries. These are figures from that one context, not universal values: proxemics exists precisely because the distances people consider "right" shift from culture to culture.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Albert Mehrabian's well-known 7%-38%-55% formula sets out, in its original formulation, how a speaker's overall perceived liking breaks down. It applies specifically to the communication of feelings and attitudes, for cases where words, tone and face send conflicting signals.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Mehrabian's original experiments, from 1967, were narrow: single words spoken with a positive or negative tone, only female participants, no measurement of posture, a small sample compared with the reach the rule later gained in popular culture. Mehrabian noted that his percentages stay tied to the specific context in which words and nonverbal signals express feelings, and that the rule has been widely misapplied in training and popular writing.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verbal, paraverbal and nonverbal signals tell the same story, the message lands clearly. When words and tone, or words and facial expression, contradict each other, the listener picks up on the mismatch even without being able to name it: this is exactly the kind of situation, words and tone on a collision course, that Mehrabian's formula was built around.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The formula concerns the communication of feelings and attitudes in cases where channels conflict, not communication in general. If there's time, a second question from the Recap's quiz: what was Birdwhistell warning against with single gestures? (Reading them together with every other element of communication, never alone.)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quick review, the Recap page has a 5-question quiz and 8 flashcards, with full sources at the bottom. One thing worth remembering outside the classroom too: the percentage that circulates most on this topic is also the most misunderstood, and it's worth knowing what it actually says.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Verbal and Nonverbal Communication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Three channels, one shared moment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RAISED EYEBROW, A HALF SMILE</a:t>
            </a:r>
            <a:endParaRPr lang="en-US" sz="1300" dirty="0"/>
          </a:p>
        </p:txBody>
      </p:sp>
      <p:sp>
        <p:nvSpPr>
          <p:cNvPr id="3" name="Shape 1"/>
          <p:cNvSpPr/>
          <p:nvPr/>
        </p:nvSpPr>
        <p:spPr>
          <a:xfrm>
            <a:off x="1872437" y="2474824"/>
            <a:ext cx="633735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You say everything is fine.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doesn't anyone believe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you?</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THIS RECAP COVERS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Verbal and paraverbal communication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Nonverbal communication, kinesics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Proxemics, the space that communicates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93% myth</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Verbal and paraverbal</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words, and how you say them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CONTENT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Verbal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of 3</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Words and sentences, the linguistic part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HOW</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Paraverbal</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of 3</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Tone, rhythm and pauses as you speak</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REST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Nonverbal</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of 3</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Gestures, face, posture, distance</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SAME "I'M FINE," THREE DIFFERENT DELIVERIES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Tone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flat or warm</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same words sound reassuring or suspicious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Rhythm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fast or slow</a:t>
            </a:r>
            <a:pPr indent="0" marL="0">
              <a:lnSpc>
                <a:spcPct val="120000"/>
              </a:lnSpc>
              <a:buNone/>
            </a:pPr>
            <a:r>
              <a:rPr lang="en-US" sz="1500" dirty="0">
                <a:solidFill>
                  <a:schemeClr val="tx2"/>
                </a:solidFill>
                <a:latin typeface="+mn-lt" pitchFamily="34" charset="0"/>
                <a:ea typeface="+mn-lt" pitchFamily="34" charset="-122"/>
                <a:cs typeface="+mn-lt" pitchFamily="34" charset="-120"/>
              </a:rPr>
              <a:t>: signals urgency or calm</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Pauses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where they fall</a:t>
            </a:r>
            <a:pPr indent="0" marL="0">
              <a:lnSpc>
                <a:spcPct val="120000"/>
              </a:lnSpc>
              <a:buNone/>
            </a:pPr>
            <a:r>
              <a:rPr lang="en-US" sz="1500" dirty="0">
                <a:solidFill>
                  <a:schemeClr val="tx2"/>
                </a:solidFill>
                <a:latin typeface="+mn-lt" pitchFamily="34" charset="0"/>
                <a:ea typeface="+mn-lt" pitchFamily="34" charset="-122"/>
                <a:cs typeface="+mn-lt" pitchFamily="34" charset="-120"/>
              </a:rPr>
              <a:t>: can read as hesitation or emphasis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Nonverbal communication</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kinesics studies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FACE, GESTURES AND GAIT, STUDIED TOGETHER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face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Facial expressions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most-watched channel, but not the only one that counts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body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Gestures and posture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How hands move, how shoulders sit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movement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Gait and arms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Even walking communicates something, in its own way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CLOSE YOU STAND, DEPENDING ON WHO'S THERE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Social</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1.22-3.67 meters</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Intimate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Physical contact up to 15-25 cm</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Personal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45-76 cm close, 76-122 cm far</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Public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Beyond 3.67 m</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93% myth</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Mehrabian really said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7, 38, 55: THREE OFTEN MISREAD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words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Albert Mehrabian's original formula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tone of voice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the same formula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facial expression</a:t>
            </a:r>
            <a:pPr indent="0" marL="0">
              <a:lnSpc>
                <a:spcPct val="120000"/>
              </a:lnSpc>
              <a:buNone/>
            </a:pPr>
            <a:r>
              <a:rPr lang="en-US" sz="1500" dirty="0">
                <a:solidFill>
                  <a:schemeClr val="tx2"/>
                </a:solidFill>
                <a:latin typeface="+mn-lt" pitchFamily="34" charset="0"/>
                <a:ea typeface="+mn-lt" pitchFamily="34" charset="-122"/>
                <a:cs typeface="+mn-lt" pitchFamily="34" charset="-120"/>
              </a:rPr>
              <a:t>: making up the perceived liking toward a speaker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93% of a conversation is not nonverbal.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1967 experiments were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limited to single words</a:t>
            </a:r>
            <a:pPr indent="0" marL="0">
              <a:lnSpc>
                <a:spcPct val="125000"/>
              </a:lnSpc>
              <a:buNone/>
            </a:pPr>
            <a:r>
              <a:rPr lang="en-US" sz="1750" dirty="0">
                <a:solidFill>
                  <a:srgbClr val="D8D6CF"/>
                </a:solidFill>
                <a:latin typeface="+mn-lt" pitchFamily="34" charset="0"/>
                <a:ea typeface="+mn-lt" pitchFamily="34" charset="-122"/>
                <a:cs typeface="+mn-lt" pitchFamily="34" charset="-120"/>
              </a:rPr>
              <a:t>, with only female participants, and never measured posture. Mehrabian himself noted that the percentages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do not apply</a:t>
            </a:r>
            <a:pPr indent="0" marL="0">
              <a:lnSpc>
                <a:spcPct val="125000"/>
              </a:lnSpc>
              <a:buNone/>
            </a:pPr>
            <a:r>
              <a:rPr lang="en-US" sz="1750" dirty="0">
                <a:solidFill>
                  <a:srgbClr val="D8D6CF"/>
                </a:solidFill>
                <a:latin typeface="+mn-lt" pitchFamily="34" charset="0"/>
                <a:ea typeface="+mn-lt" pitchFamily="34" charset="-122"/>
                <a:cs typeface="+mn-lt" pitchFamily="34" charset="-120"/>
              </a:rPr>
              <a:t> outside that context.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When channels clash</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body that contradicts the voice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DOES TONE CONFIRM THE WORDS, OR UNDERCUT THEM?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1750" b="1" dirty="0">
                <a:solidFill>
                  <a:srgbClr val="47525F"/>
                </a:solidFill>
                <a:latin typeface="+mj-lt" pitchFamily="34" charset="0"/>
                <a:ea typeface="+mj-lt" pitchFamily="34" charset="-122"/>
                <a:cs typeface="+mj-lt" pitchFamily="34" charset="-120"/>
              </a:rPr>
              <a:t>Channels reinforce each other</a:t>
            </a:r>
            <a:endParaRPr lang="en-US" sz="175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Calm words, calm tone, relaxed posture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EFFECT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message lands as coherent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700" b="1" dirty="0">
                <a:solidFill>
                  <a:schemeClr val="accent1"/>
                </a:solidFill>
                <a:latin typeface="+mj-lt" pitchFamily="34" charset="0"/>
                <a:ea typeface="+mj-lt" pitchFamily="34" charset="-122"/>
                <a:cs typeface="+mj-lt" pitchFamily="34" charset="-120"/>
              </a:rPr>
              <a:t>Channels contradict each other</a:t>
            </a:r>
            <a:endParaRPr lang="en-US" sz="17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"I'm fine," said in a tense voice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EFFECT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listener notices the mismatch</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Paralinguistic features can reinforce, support or contradict the spoken word.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Mehrabian's formula actually describe?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93% of all communication, in general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Perceived liking, when words, tone and face are in conflict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Written language only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FOR A QUICK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recaplica.com/en/science/verbal-and-nonverbal-communication/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Encyclopedia of Italian · Treccani Italian Encyclopedia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Verbal and Nonverbal Communication: Differences and Examples — Recap</dc:title>
  <dc:subject>PptxGenJS Presentation</dc:subject>
  <dc:creator>Recaplica</dc:creator>
  <cp:lastModifiedBy>Recaplica</cp:lastModifiedBy>
  <cp:revision>1</cp:revision>
  <dcterms:created xsi:type="dcterms:W3CDTF">2026-10-11T04:25:55Z</dcterms:created>
  <dcterms:modified xsi:type="dcterms:W3CDTF">2026-10-11T04:25:55Z</dcterms:modified>
</cp:coreProperties>
</file>