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covers how Newton arrived at a single law able to explain both the motion of the planets and an object falling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Newton, falling on Earth and the motion of the planets looked like two separate phenomena, governed by different rules. Newton realized they were the same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we bring to class: from Kepler's empirical laws to Newton's single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 published the first two laws in 1609 and the third ten years later, in 1619, using the observations of the astronomer Tycho Brahe. They describe how the planets move, not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Encyclopedia.com, Newton pulled together Kepler's planetary work, the possibility of pull without contact, and his own three laws of motion — leaning on Galileo's falling-body observations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Newton, no one had connected an object falling on Earth with the Moon's motion: they were treated as phenomena of a different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 is the constant that fixes the strength of the gravitational force in F = G·m₁·m₂/r². NIST publishes its recommended value with a relative uncertainty of 2.2 × 10⁻⁵.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force grows with the masses and drops off sharply with distance, because r appears squared and in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Kepler's laws: Newton combined them with Galileo's observations on falling bodies and his own laws of motion. Second question for the class: in which work, and what year, did Newton publish the law? Answer: in the Philosophiae Naturalis Principia Mathematica, in 1687.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myths section, and the sources with a link to each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Newton's law of universal gravitation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Kepler to Newton, in one formula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FORCE, TWO WORLDS</a:t>
            </a:r>
            <a:endParaRPr lang="en-US" sz="1300" dirty="0"/>
          </a:p>
        </p:txBody>
      </p:sp>
      <p:sp>
        <p:nvSpPr>
          <p:cNvPr id="3" name="Shape 1"/>
          <p:cNvSpPr/>
          <p:nvPr/>
        </p:nvSpPr>
        <p:spPr>
          <a:xfrm>
            <a:off x="3326994" y="2106016"/>
            <a:ext cx="33997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apple fall, but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Moon doesn't?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FROM 1609 TO 1687</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Kepler's three laws of planetary motion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Galileo's observations on falling bodies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Newton's derivation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formula and the constant 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LAW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Ellipse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1609</a:t>
            </a:r>
            <a:pPr indent="0" marL="0">
              <a:buNone/>
            </a:pPr>
            <a:r>
              <a:rPr lang="en-US" sz="1600" b="1" dirty="0">
                <a:solidFill>
                  <a:schemeClr val="bg1"/>
                </a:solidFill>
                <a:latin typeface="+mj-lt" pitchFamily="34" charset="0"/>
                <a:ea typeface="+mj-lt" pitchFamily="34" charset="-122"/>
                <a:cs typeface="+mj-lt" pitchFamily="34" charset="-120"/>
              </a:rPr>
              <a:t> Nova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Sun at one focus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Areas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1609</a:t>
            </a:r>
            <a:pPr indent="0" marL="0">
              <a:buNone/>
            </a:pPr>
            <a:r>
              <a:rPr lang="en-US" sz="1600" b="1" dirty="0">
                <a:solidFill>
                  <a:schemeClr val="bg1"/>
                </a:solidFill>
                <a:latin typeface="+mj-lt" pitchFamily="34" charset="0"/>
                <a:ea typeface="+mj-lt" pitchFamily="34" charset="-122"/>
                <a:cs typeface="+mj-lt" pitchFamily="34" charset="-120"/>
              </a:rPr>
              <a:t> Nova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equal in equal times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LAW</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Periods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1619</a:t>
            </a:r>
            <a:pPr indent="0" marL="0">
              <a:buNone/>
            </a:pPr>
            <a:r>
              <a:rPr lang="en-US" sz="1600" b="1" dirty="0">
                <a:solidFill>
                  <a:schemeClr val="accent1"/>
                </a:solidFill>
                <a:latin typeface="+mj-lt" pitchFamily="34" charset="0"/>
                <a:ea typeface="+mj-lt" pitchFamily="34" charset="-122"/>
                <a:cs typeface="+mj-lt" pitchFamily="34" charset="-120"/>
              </a:rPr>
              <a:t> Harmonices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T² proportional to a³</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EARTH TO THE SKY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Galileo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falling bodies on Earth</a:t>
            </a:r>
            <a:pPr indent="0" marL="0">
              <a:lnSpc>
                <a:spcPct val="120000"/>
              </a:lnSpc>
              <a:buNone/>
            </a:pPr>
            <a:r>
              <a:rPr lang="en-US" sz="1500" dirty="0">
                <a:solidFill>
                  <a:schemeClr val="tx2"/>
                </a:solidFill>
                <a:latin typeface="+mn-lt" pitchFamily="34" charset="0"/>
                <a:ea typeface="+mn-lt" pitchFamily="34" charset="-122"/>
                <a:cs typeface="+mn-lt" pitchFamily="34" charset="-120"/>
              </a:rPr>
              <a:t>: observations Newton drew 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Kepler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motion of the 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three empirical laws, 1609-1619</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Newton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synthesis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 single force behind both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KEPLER AND GALILEO, READ BY NEWTON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same force pulls down an apple and holds the Moon in orbit.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NASA GSFC, Newton was the first to recognize that a falling apple, the Moon's orbit, and the planets' orbits all follow the same principle.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4539234"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The recommended value of the constant G is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6.674 30 × 10⁻¹¹ m³ kg⁻¹ s⁻²</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CODATA 2022</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MASSES, DISTANCE, CONSTANT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m₁ and m₂</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masses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 the two bodies attracting each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distance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between the centers of the two bodies, squared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constant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6.674 30 × 10⁻¹¹ m³ kg⁻¹ s⁻², CODATA 2022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laws did Newton start from to derive universal gravitation?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Kepler's three laws of planetary motion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laws of thermodynamics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laws of geometrical optics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recaplica.com/en/science/universal-law-of-gravitation/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GSFC · Encyclopedia.com · Royal Society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Newton's Law of Universal Gravitation: From Kepler's Laws to the Formula — Recap</dc:title>
  <dc:subject>PptxGenJS Presentation</dc:subject>
  <dc:creator>Recaplica</dc:creator>
  <cp:lastModifiedBy>Recaplica</cp:lastModifiedBy>
  <cp:revision>1</cp:revision>
  <dcterms:created xsi:type="dcterms:W3CDTF">2026-10-18T02:57:11Z</dcterms:created>
  <dcterms:modified xsi:type="dcterms:W3CDTF">2026-10-18T02:57:11Z</dcterms:modified>
</cp:coreProperties>
</file>