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notesMasterIdLst>
    <p:notesMasterId r:id="rId17"/>
  </p:notesMasterIdLst>
  <p:sldSz cx="9144000" cy="5143500"/>
  <p:notesSz cx="5143500" cy="9144000"/>
  <p:embeddedFontLst>
    <p:embeddedFont>
      <p:font typeface="Bricolage Grotesque"/>
      <p:regular r:id="rId22"/>
      <p:bold r:id="rId23"/>
    </p:embeddedFont>
    <p:embeddedFont>
      <p:font typeface="Atkinson Hyperlegible"/>
      <p:regular r:id="rId24"/>
      <p:bold r:id="rId25"/>
      <p:italic r:id="rId26"/>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notesMaster" Target="notesMasters/notesMaster1.xml"/><Relationship Id="rId18" Type="http://schemas.openxmlformats.org/officeDocument/2006/relationships/presProps" Target="presProps.xml"/><Relationship Id="rId19" Type="http://schemas.openxmlformats.org/officeDocument/2006/relationships/viewProps" Target="viewProps.xml"/><Relationship Id="rId20" Type="http://schemas.openxmlformats.org/officeDocument/2006/relationships/theme" Target="theme/theme1.xml"/><Relationship Id="rId21" Type="http://schemas.openxmlformats.org/officeDocument/2006/relationships/tableStyles" Target="tableStyles.xml"/><Relationship Id="rId22" Type="http://schemas.openxmlformats.org/officeDocument/2006/relationships/font" Target="fonts/font1.fntdata"/><Relationship Id="rId23" Type="http://schemas.openxmlformats.org/officeDocument/2006/relationships/font" Target="fonts/font2.fntdata"/><Relationship Id="rId24" Type="http://schemas.openxmlformats.org/officeDocument/2006/relationships/font" Target="fonts/font3.fntdata"/><Relationship Id="rId25" Type="http://schemas.openxmlformats.org/officeDocument/2006/relationships/font" Target="fonts/font4.fntdata"/><Relationship Id="rId26"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Two triangles are similar when one has the shape of the other at a different size. Proving it takes no more than three partial tests, and any one of them is enough on its own.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Two pairs of equal angles, or two pairs of sides in the same ratio with equal included angles, or all three pairs of sides in the same ratio. Each test closes the proof by itself.</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One equal angle puts no constraint on the rest of the figure. SAS stops at a single angle, but only if the two sides forming it are in the same ratio as their counterparts.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an exercise you pick the test that asks for the data the figure already gives you. The angles-only test comes up most often, because equal angles are easy to spot in a figure.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Under SAS the angle has to sit between the two proportional sides. Under SSS you compute one ratio and apply it to all three pairs of sides.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version with three pairs of equal angles is true but wasteful. If two pairs match, the third pair matches with no check needed.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two triangles made by the altitude are similar to each other and to the triangle they came from, since each has a right angle and shares an acute angle. The proportion AD to CD as CD to BD then gives the altitude squared as the product of the two segments.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measurements were chosen to show the arithmetic, not read off a source. The altitude squared comes out equal to the product of the two segments of the hypotenuse.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Each side of the first triangle is one and a half times its counterpart in the second, so all three pairs give the same ratio and SSS is satisfied. A follow-up question - what would change if the second triangle had sides of 6, 8 and 11?</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Recap has the five-question quiz, the flashcards and the concept map of the three tests.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5.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SCIENCE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Triangle similarity theorems</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AA, SAS and SSS, with a worked example for each</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HAVE A GUESS FIRST</a:t>
            </a:r>
            <a:endParaRPr lang="en-US" sz="1300" dirty="0"/>
          </a:p>
        </p:txBody>
      </p:sp>
      <p:sp>
        <p:nvSpPr>
          <p:cNvPr id="3" name="Shape 1"/>
          <p:cNvSpPr/>
          <p:nvPr/>
        </p:nvSpPr>
        <p:spPr>
          <a:xfrm>
            <a:off x="503936" y="1737208"/>
            <a:ext cx="2989580"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How much do you need to</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know to call two triangles</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similar?</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THE DEFINITION TO THE HYPOTENUSE</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When two triangles are similar</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three tests side by side</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Why two angles are enough</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altitude to the hypotenuse</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700" b="1" dirty="0">
                <a:solidFill>
                  <a:schemeClr val="tx1"/>
                </a:solidFill>
                <a:latin typeface="+mj-lt" pitchFamily="34" charset="0"/>
                <a:ea typeface="+mj-lt" pitchFamily="34" charset="-122"/>
                <a:cs typeface="+mj-lt" pitchFamily="34" charset="-120"/>
              </a:rPr>
              <a:t>When two triangles are similar</a:t>
            </a:r>
            <a:endParaRPr lang="en-US" sz="27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Same shape, different size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One equal angle still allows countless shapes</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Two triangles can share an angle and look nothing alike, because the sides forming it </a:t>
            </a:r>
            <a:pPr indent="0" marL="0">
              <a:lnSpc>
                <a:spcPct val="125000"/>
              </a:lnSpc>
              <a:buNone/>
            </a:pPr>
            <a:r>
              <a:rPr lang="en-US" sz="1750" b="1" dirty="0">
                <a:solidFill>
                  <a:schemeClr val="bg1"/>
                </a:solidFill>
                <a:latin typeface="+mn-lt" pitchFamily="34" charset="0"/>
                <a:ea typeface="+mn-lt" pitchFamily="34" charset="-122"/>
                <a:cs typeface="+mn-lt" pitchFamily="34" charset="-120"/>
              </a:rPr>
              <a:t>stay free</a:t>
            </a:r>
            <a:pPr indent="0" marL="0">
              <a:lnSpc>
                <a:spcPct val="125000"/>
              </a:lnSpc>
              <a:buNone/>
            </a:pPr>
            <a:r>
              <a:rPr lang="en-US" sz="1750" dirty="0">
                <a:solidFill>
                  <a:srgbClr val="D8D6CF"/>
                </a:solidFill>
                <a:latin typeface="+mn-lt" pitchFamily="34" charset="0"/>
                <a:ea typeface="+mn-lt" pitchFamily="34" charset="-122"/>
                <a:cs typeface="+mn-lt" pitchFamily="34" charset="-120"/>
              </a:rPr>
              <a:t>. AA asks for a </a:t>
            </a:r>
            <a:pPr indent="0" marL="0">
              <a:lnSpc>
                <a:spcPct val="125000"/>
              </a:lnSpc>
              <a:buNone/>
            </a:pPr>
            <a:r>
              <a:rPr lang="en-US" sz="1750" b="1" dirty="0">
                <a:solidFill>
                  <a:schemeClr val="bg1"/>
                </a:solidFill>
                <a:latin typeface="+mn-lt" pitchFamily="34" charset="0"/>
                <a:ea typeface="+mn-lt" pitchFamily="34" charset="-122"/>
                <a:cs typeface="+mn-lt" pitchFamily="34" charset="-120"/>
              </a:rPr>
              <a:t>second pair</a:t>
            </a:r>
            <a:pPr indent="0" marL="0">
              <a:lnSpc>
                <a:spcPct val="125000"/>
              </a:lnSpc>
              <a:buNone/>
            </a:pPr>
            <a:r>
              <a:rPr lang="en-US" sz="1750" dirty="0">
                <a:solidFill>
                  <a:srgbClr val="D8D6CF"/>
                </a:solidFill>
                <a:latin typeface="+mn-lt" pitchFamily="34" charset="0"/>
                <a:ea typeface="+mn-lt" pitchFamily="34" charset="-122"/>
                <a:cs typeface="+mn-lt" pitchFamily="34" charset="-120"/>
              </a:rPr>
              <a:t> of equal angles.</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The three tests side by side</a:t>
            </a:r>
            <a:endParaRPr lang="en-US" sz="30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What each one asks for</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ANGLES ONLY</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AA</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2</a:t>
            </a:r>
            <a:pPr indent="0" marL="0">
              <a:buNone/>
            </a:pPr>
            <a:r>
              <a:rPr lang="en-US" sz="1600" b="1" dirty="0">
                <a:solidFill>
                  <a:schemeClr val="bg1"/>
                </a:solidFill>
                <a:latin typeface="+mj-lt" pitchFamily="34" charset="0"/>
                <a:ea typeface="+mj-lt" pitchFamily="34" charset="-122"/>
                <a:cs typeface="+mj-lt" pitchFamily="34" charset="-120"/>
              </a:rPr>
              <a:t> angles</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equal and in matching positions</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SIDES PLUS ONE ANGLE</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SAS</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2</a:t>
            </a:r>
            <a:pPr indent="0" marL="0">
              <a:buNone/>
            </a:pPr>
            <a:r>
              <a:rPr lang="en-US" sz="1600" b="1" dirty="0">
                <a:solidFill>
                  <a:schemeClr val="bg1"/>
                </a:solidFill>
                <a:latin typeface="+mj-lt" pitchFamily="34" charset="0"/>
                <a:ea typeface="+mj-lt" pitchFamily="34" charset="-122"/>
                <a:cs typeface="+mj-lt" pitchFamily="34" charset="-120"/>
              </a:rPr>
              <a:t> sides</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in proportion, with the included angle</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SIDES ONLY</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SSS</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3</a:t>
            </a:r>
            <a:pPr indent="0" marL="0">
              <a:buNone/>
            </a:pPr>
            <a:r>
              <a:rPr lang="en-US" sz="1600" b="1" dirty="0">
                <a:solidFill>
                  <a:schemeClr val="accent1"/>
                </a:solidFill>
                <a:latin typeface="+mj-lt" pitchFamily="34" charset="0"/>
                <a:ea typeface="+mj-lt" pitchFamily="34" charset="-122"/>
                <a:cs typeface="+mj-lt" pitchFamily="34" charset="-120"/>
              </a:rPr>
              <a:t> sides</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all in the same ratio, no angle measured</a:t>
            </a:r>
            <a:endParaRPr lang="en-US" sz="135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WHEN TO DROP THE ANGLE CHECK</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SAS</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SIDES</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Two, in proportion</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ANGLE</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The included one</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SSS</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SIDES</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All three, in proportion</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ANGLE</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None to measure</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SSS trades the angle check for a third side.</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950" b="1" dirty="0">
                <a:solidFill>
                  <a:schemeClr val="tx1"/>
                </a:solidFill>
                <a:latin typeface="+mj-lt" pitchFamily="34" charset="0"/>
                <a:ea typeface="+mj-lt" pitchFamily="34" charset="-122"/>
                <a:cs typeface="+mj-lt" pitchFamily="34" charset="-120"/>
              </a:rPr>
              <a:t>Why two angles are enough</a:t>
            </a:r>
            <a:endParaRPr lang="en-US" sz="29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The third one comes for free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THIRD ANGLE IS NOT A FREE CHOICE</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180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degrees, the interior angle sum</a:t>
            </a:r>
            <a:pPr indent="0" marL="0">
              <a:lnSpc>
                <a:spcPct val="120000"/>
              </a:lnSpc>
              <a:buNone/>
            </a:pPr>
            <a:r>
              <a:rPr lang="en-US" sz="1500" dirty="0">
                <a:solidFill>
                  <a:schemeClr val="tx2"/>
                </a:solidFill>
                <a:latin typeface="+mn-lt" pitchFamily="34" charset="0"/>
                <a:ea typeface="+mn-lt" pitchFamily="34" charset="-122"/>
                <a:cs typeface="+mn-lt" pitchFamily="34" charset="-120"/>
              </a:rPr>
              <a:t>: Two known angles decide the third</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84</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degrees, the third angle</a:t>
            </a:r>
            <a:pPr indent="0" marL="0">
              <a:lnSpc>
                <a:spcPct val="120000"/>
              </a:lnSpc>
              <a:buNone/>
            </a:pPr>
            <a:r>
              <a:rPr lang="en-US" sz="1500" dirty="0">
                <a:solidFill>
                  <a:schemeClr val="tx2"/>
                </a:solidFill>
                <a:latin typeface="+mn-lt" pitchFamily="34" charset="0"/>
                <a:ea typeface="+mn-lt" pitchFamily="34" charset="-122"/>
                <a:cs typeface="+mn-lt" pitchFamily="34" charset="-120"/>
              </a:rPr>
              <a:t>: With 32 and 64 degrees nothing else fits</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700" b="1" dirty="0">
                <a:solidFill>
                  <a:schemeClr val="tx1"/>
                </a:solidFill>
                <a:latin typeface="+mj-lt" pitchFamily="34" charset="0"/>
                <a:ea typeface="+mj-lt" pitchFamily="34" charset="-122"/>
                <a:cs typeface="+mj-lt" pitchFamily="34" charset="-120"/>
              </a:rPr>
              <a:t>The altitude to the hypotenuse</a:t>
            </a:r>
            <a:endParaRPr lang="en-US" sz="27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The right triangle case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ALTITUDE SPLITS THE HYPOTENUSE</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Shape 2"/>
          <p:cNvSpPr/>
          <p:nvPr/>
        </p:nvSpPr>
        <p:spPr>
          <a:xfrm>
            <a:off x="521208" y="2807208"/>
            <a:ext cx="237744" cy="237744"/>
          </a:xfrm>
          <a:prstGeom prst="ellipse">
            <a:avLst/>
          </a:prstGeom>
          <a:solidFill>
            <a:schemeClr val="accent1"/>
          </a:solidFill>
          <a:ln w="12700">
            <a:solidFill>
              <a:schemeClr val="accent1"/>
            </a:solidFill>
            <a:prstDash val="solid"/>
          </a:ln>
        </p:spPr>
      </p:sp>
      <p:sp>
        <p:nvSpPr>
          <p:cNvPr id="5" name="Text 3"/>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Start at the right angle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altitude lands on the hypotenuse</a:t>
            </a:r>
            <a:endParaRPr lang="en-US" sz="1400" dirty="0"/>
          </a:p>
        </p:txBody>
      </p:sp>
      <p:sp>
        <p:nvSpPr>
          <p:cNvPr id="6" name="Shape 4"/>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Two similar triangles appear</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by the AA test</a:t>
            </a:r>
            <a:endParaRPr lang="en-US" sz="1400" dirty="0"/>
          </a:p>
        </p:txBody>
      </p:sp>
      <p:sp>
        <p:nvSpPr>
          <p:cNvPr id="8" name="Shape 6"/>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9" name="Text 7"/>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CD × CD = AD × BD</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altitude is a geometric mean</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A BUILT EXAMPLE, WITH 4 AND 9</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4</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cm, the first segment</a:t>
            </a:r>
            <a:pPr indent="0" marL="0">
              <a:lnSpc>
                <a:spcPct val="120000"/>
              </a:lnSpc>
              <a:buNone/>
            </a:pPr>
            <a:r>
              <a:rPr lang="en-US" sz="1500" dirty="0">
                <a:solidFill>
                  <a:schemeClr val="tx2"/>
                </a:solidFill>
                <a:latin typeface="+mn-lt" pitchFamily="34" charset="0"/>
                <a:ea typeface="+mn-lt" pitchFamily="34" charset="-122"/>
                <a:cs typeface="+mn-lt" pitchFamily="34" charset="-120"/>
              </a:rPr>
              <a:t>: one of the two parts of the hypotenuse</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9</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cm, the second segment</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other part of the hypotenuse</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6</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cm, the altitude</a:t>
            </a:r>
            <a:pPr indent="0" marL="0">
              <a:lnSpc>
                <a:spcPct val="120000"/>
              </a:lnSpc>
              <a:buNone/>
            </a:pPr>
            <a:r>
              <a:rPr lang="en-US" sz="1500" dirty="0">
                <a:solidFill>
                  <a:schemeClr val="tx2"/>
                </a:solidFill>
                <a:latin typeface="+mn-lt" pitchFamily="34" charset="0"/>
                <a:ea typeface="+mn-lt" pitchFamily="34" charset="-122"/>
                <a:cs typeface="+mn-lt" pitchFamily="34" charset="-120"/>
              </a:rPr>
              <a:t>: 6 times 6 is 36, and so is 4 times 9</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OVER TO YOU</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One triangle has sides of 9, 12 and 15; another has sides of 6, 8 and 10. What follows?</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They are similar in the ratio 3 to 2, by SSS</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They are congruent, because the perimeters are proportional</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They are not similar, because no two sides are equal</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TIME TO REVISE</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Quiz, flashcards and concept map on the Recap </a:t>
            </a:r>
            <a:pPr indent="0" marL="0">
              <a:buNone/>
            </a:pPr>
            <a:r>
              <a:rPr lang="en-US" sz="1700" b="1" dirty="0">
                <a:solidFill>
                  <a:schemeClr val="bg1"/>
                </a:solidFill>
                <a:latin typeface="+mn-lt" pitchFamily="34" charset="0"/>
                <a:ea typeface="+mn-lt" pitchFamily="34" charset="-122"/>
                <a:cs typeface="+mn-lt" pitchFamily="34" charset="-120"/>
              </a:rPr>
              <a:t>recaplica.com/en/science/triangle-similarity-theorems/</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Math Open Reference · Wikipedia · University of Georgia · Liceo De Castro</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15</Slides>
  <Notes>15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15</vt:i4>
      </vt:variant>
    </vt:vector>
  </HeadingPairs>
  <TitlesOfParts>
    <vt:vector size="18"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Triangle Similarity Theorems: SAS, AA, SSS and AAA — Recap</dc:title>
  <dc:subject>PptxGenJS Presentation</dc:subject>
  <dc:creator>Recaplica</dc:creator>
  <cp:lastModifiedBy>Recaplica</cp:lastModifiedBy>
  <cp:revision>1</cp:revision>
  <dcterms:created xsi:type="dcterms:W3CDTF">2026-10-11T04:25:55Z</dcterms:created>
  <dcterms:modified xsi:type="dcterms:W3CDTF">2026-10-11T04:25:55Z</dcterms:modified>
</cp:coreProperties>
</file>