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Spring is the season of awakening, between winter and summer. It begins with the March equinox, the moment the center of the Sun crosses the plane of Earth's equator. We will look at why it happens, why there are two different calendars for measuring it, what happens in nature, and what happens to the human 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like a contradiction, but it is a verifiable fact: according to NASA, when spring begins in the Northern Hemisphere, with the March equinox, autumn begins in the Southern Hemisphere, at that same exact instant. The two hemispheres are always in opposite seasons, and the roles swap right on schedule at the September equinox.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NASA, the March equinox is the astronomical beginning of spring in the Northern Hemisphere, the moment the center of the Sun crosses the plane of Earth's equator. That day Earth receives almost equal daylight in both hemispheres, about 12 hours of daylight and 12 of darkness at the equator. In 2026 the March equinox falls on March 20 at 14:46 UTC, according to NASA Science. Astronomical seasons, defined by equinoxes and solstices, last between 89 and 93 days, because Earth's orbit around the Sun is slightly elliptical.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NOAA/NCEI, there are two ways to define the seasons, the astronomical ones, based on Earth's position relative to the Sun and bounded by two equinoxes and two solstices, and the meteorological ones, which meteorologists and climatologists group into three-month blocks based on the annual temperature cycle. Astronomical seasons last between 89 and 93 days, while meteorological seasons always cover March, April and May in the Northern Hemisphere, a fixed length that makes it simpler to compare climate statistics from one year to the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USA National Phenology Network, phenology is the study of the timing and cyclical patterns of natural events tied to the life cycles of plants and animals, the budding of leaves, the arrival of migratory birds, the flowering of plants, the onset of fruit ripening. With the first flowers, the season's first food web switches on: native bees, flies and beetles feed on nectar and pollen, and in turn become food for birds and other wildlife emerging from winter.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a CDC analysis based on the 2024 National Health Interview Survey, 31.7% of US adults have a diagnosed allergic condition, seasonal, eczema or food; the pollen component alone affects 25.2% of adults, with a marked gender gap, 29.5% of women against 20.7% of men. According to the AAAAI, in spring the main culprits are trees, birch, cedar, cottonwood and pine; the pollen irritates the nose, roof of the mouth, throat and eyes, causing sneezing, congestion and watery eyes.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Seasonal affective disorder (SAD), described by the NIMH as a form of depression with a recurring seasonal pattern, is best known in its winter version, with symptoms that begin in late autumn and resolve in spring or summer. There is also a less common pattern, though, that shows up in spring or summer itself, with opposite symptoms, insomnia instead of oversleeping, poor appetite instead of carbohydrate cravings, restlessness and agitation instead of social withdrawal. The NIMH lists reduced serotonin levels, disrupted melatonin production and, in some cases, a vitamin D deficiency among the biological causes common to both patterns.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pattern of seasonal affective disorder really does begin in late autumn or early winter, but the NIMH also describes a less frequent pattern that begins in spring or summer, with opposite symptoms, insomnia instead of oversleeping, poor appetite instead of carbohydrate cravings and agitation instead of social withdrawal. The disorder affects women more often, and people living at northern latitudes.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Spring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season born from an equinox, not a calendar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TRIPS PEOPLE UP</a:t>
            </a:r>
            <a:endParaRPr lang="en-US" sz="1300" dirty="0"/>
          </a:p>
        </p:txBody>
      </p:sp>
      <p:sp>
        <p:nvSpPr>
          <p:cNvPr id="3" name="Shape 1"/>
          <p:cNvSpPr/>
          <p:nvPr/>
        </p:nvSpPr>
        <p:spPr>
          <a:xfrm>
            <a:off x="503936" y="2106016"/>
            <a:ext cx="614344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Two opposite seasons, 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very same instant, how?</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WE'LL GET THERE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One equinox, two hemispheres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calendars for one season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natural world waking up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happens to the body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INSTANT THAT OPENS SPRING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12h</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daylight and darkness, nearly balanced</a:t>
            </a:r>
            <a:pPr indent="0" marL="0">
              <a:lnSpc>
                <a:spcPct val="120000"/>
              </a:lnSpc>
              <a:buNone/>
            </a:pPr>
            <a:r>
              <a:rPr lang="en-US" sz="1500" dirty="0">
                <a:solidFill>
                  <a:schemeClr val="tx2"/>
                </a:solidFill>
                <a:latin typeface="+mn-lt" pitchFamily="34" charset="0"/>
                <a:ea typeface="+mn-lt" pitchFamily="34" charset="-122"/>
                <a:cs typeface="+mn-lt" pitchFamily="34" charset="-120"/>
              </a:rPr>
              <a:t>: at every point on Earth, that day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89-93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 how long astronomical seasons last</a:t>
            </a:r>
            <a:pPr indent="0" marL="0">
              <a:lnSpc>
                <a:spcPct val="120000"/>
              </a:lnSpc>
              <a:buNone/>
            </a:pPr>
            <a:r>
              <a:rPr lang="en-US" sz="1500" dirty="0">
                <a:solidFill>
                  <a:schemeClr val="tx2"/>
                </a:solidFill>
                <a:latin typeface="+mn-lt" pitchFamily="34" charset="0"/>
                <a:ea typeface="+mn-lt" pitchFamily="34" charset="-122"/>
                <a:cs typeface="+mn-lt" pitchFamily="34" charset="-120"/>
              </a:rPr>
              <a:t>: it varies because Earth's orbit is elliptical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March 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2026 spring equinox</a:t>
            </a:r>
            <a:pPr indent="0" marL="0">
              <a:lnSpc>
                <a:spcPct val="120000"/>
              </a:lnSpc>
              <a:buNone/>
            </a:pPr>
            <a:r>
              <a:rPr lang="en-US" sz="1500" dirty="0">
                <a:solidFill>
                  <a:schemeClr val="tx2"/>
                </a:solidFill>
                <a:latin typeface="+mn-lt" pitchFamily="34" charset="0"/>
                <a:ea typeface="+mn-lt" pitchFamily="34" charset="-122"/>
                <a:cs typeface="+mn-lt" pitchFamily="34" charset="-120"/>
              </a:rPr>
              <a:t>: 14:46 UTC, according to NASA Science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MEASURE THE SAME SEASON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Astronomical spring</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DEFINED BY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equinoxes and solstices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LENGTH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89-93 days, variable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Meteorological spring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DEFINED BY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calendar, three fixed months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ADVANTAGE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easier to compare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Less variation, statistics that are simpler to compare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NATURE'S HIDDEN CALENDAR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Phenology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studies it scientifically</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Climate indicator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flags a warming planet</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First buds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plants begin to stir</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Flowering and migration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insects, birds, nectar</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food web is active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wildlife emerges from winter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IN FOUR, IN THE UNITED STATES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US adults with a diagnosed allergic condition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seasonal, eczema or food, CDC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US adults with a seasonal, pollen allergy</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mostly from birch, cedar, cottonwood and pine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women, against 20.7% of men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sharpest gender gap, CDC 2024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 JUST A WINTER THING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a year, the typical duration of SAD symptoms</a:t>
            </a:r>
            <a:pPr indent="0" marL="0">
              <a:lnSpc>
                <a:spcPct val="120000"/>
              </a:lnSpc>
              <a:buNone/>
            </a:pPr>
            <a:r>
              <a:rPr lang="en-US" sz="1500" dirty="0">
                <a:solidFill>
                  <a:schemeClr val="tx2"/>
                </a:solidFill>
                <a:latin typeface="+mn-lt" pitchFamily="34" charset="0"/>
                <a:ea typeface="+mn-lt" pitchFamily="34" charset="-122"/>
                <a:cs typeface="+mn-lt" pitchFamily="34" charset="-120"/>
              </a:rPr>
              <a:t>: according to the National Institute of Mental Health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Summer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pattern, the less common form of the disorder</a:t>
            </a:r>
            <a:pPr indent="0" marL="0">
              <a:lnSpc>
                <a:spcPct val="120000"/>
              </a:lnSpc>
              <a:buNone/>
            </a:pPr>
            <a:r>
              <a:rPr lang="en-US" sz="1500" dirty="0">
                <a:solidFill>
                  <a:schemeClr val="tx2"/>
                </a:solidFill>
                <a:latin typeface="+mn-lt" pitchFamily="34" charset="0"/>
                <a:ea typeface="+mn-lt" pitchFamily="34" charset="-122"/>
                <a:cs typeface="+mn-lt" pitchFamily="34" charset="-120"/>
              </a:rPr>
              <a:t>: symptoms in spring-summer, not in winter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Women</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affected more often, according to the NIMH</a:t>
            </a:r>
            <a:pPr indent="0" marL="0">
              <a:lnSpc>
                <a:spcPct val="120000"/>
              </a:lnSpc>
              <a:buNone/>
            </a:pPr>
            <a:r>
              <a:rPr lang="en-US" sz="1500" dirty="0">
                <a:solidFill>
                  <a:schemeClr val="tx2"/>
                </a:solidFill>
                <a:latin typeface="+mn-lt" pitchFamily="34" charset="0"/>
                <a:ea typeface="+mn-lt" pitchFamily="34" charset="-122"/>
                <a:cs typeface="+mn-lt" pitchFamily="34" charset="-120"/>
              </a:rPr>
              <a:t>: especially at northern latitudes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Seasonal affective disorder only strikes in winter.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less common pattern</a:t>
            </a:r>
            <a:pPr indent="0" marL="0">
              <a:lnSpc>
                <a:spcPct val="125000"/>
              </a:lnSpc>
              <a:buNone/>
            </a:pPr>
            <a:r>
              <a:rPr lang="en-US" sz="1750" dirty="0">
                <a:solidFill>
                  <a:srgbClr val="D8D6CF"/>
                </a:solidFill>
                <a:latin typeface="+mn-lt" pitchFamily="34" charset="0"/>
                <a:ea typeface="+mn-lt" pitchFamily="34" charset="-122"/>
                <a:cs typeface="+mn-lt" pitchFamily="34" charset="-120"/>
              </a:rPr>
              <a:t> also exists, that begins in spring or summer, with insomnia and agitation instead of oversleeping, according to the NIMH.</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recaplica.com/en/science/spring-season-climate-effects/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NOAA · USA NPN · AAAAI · CDC · NIMH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Spring: What It Is and When It Starts, From Equinox to Climate — Recap</dc:title>
  <dc:subject>PptxGenJS Presentation</dc:subject>
  <dc:creator>Recaplica</dc:creator>
  <cp:lastModifiedBy>Recaplica</cp:lastModifiedBy>
  <cp:revision>1</cp:revision>
  <dcterms:created xsi:type="dcterms:W3CDTF">2026-09-20T19:29:38Z</dcterms:created>
  <dcterms:modified xsi:type="dcterms:W3CDTF">2026-09-20T19:29:38Z</dcterms:modified>
</cp:coreProperties>
</file>