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Default Extension="fntdata" ContentType="application/x-fontdata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notesMasterIdLst>
    <p:notesMasterId r:id="rId12"/>
  </p:notesMasterIdLst>
  <p:sldSz cx="9144000" cy="5143500"/>
  <p:notesSz cx="5143500" cy="9144000"/>
  <p:embeddedFontLst>
    <p:embeddedFont>
      <p:font typeface="Bricolage Grotesque"/>
      <p:regular r:id="rId17"/>
      <p:bold r:id="rId18"/>
    </p:embeddedFont>
    <p:embeddedFont>
      <p:font typeface="Atkinson Hyperlegible"/>
      <p:regular r:id="rId19"/>
      <p:bold r:id="rId20"/>
      <p:italic r:id="rId21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notesMaster" Target="notesMasters/notesMaster1.xml"/><Relationship Id="rId13" Type="http://schemas.openxmlformats.org/officeDocument/2006/relationships/presProps" Target="presProps.xml"/><Relationship Id="rId14" Type="http://schemas.openxmlformats.org/officeDocument/2006/relationships/viewProps" Target="viewProps.xml"/><Relationship Id="rId15" Type="http://schemas.openxmlformats.org/officeDocument/2006/relationships/theme" Target="theme/theme1.xml"/><Relationship Id="rId16" Type="http://schemas.openxmlformats.org/officeDocument/2006/relationships/tableStyles" Target="tableStyles.xml"/><Relationship Id="rId17" Type="http://schemas.openxmlformats.org/officeDocument/2006/relationships/font" Target="fonts/font1.fntdata"/><Relationship Id="rId18" Type="http://schemas.openxmlformats.org/officeDocument/2006/relationships/font" Target="fonts/font2.fntdata"/><Relationship Id="rId19" Type="http://schemas.openxmlformats.org/officeDocument/2006/relationships/font" Target="fonts/font3.fntdata"/><Relationship Id="rId20" Type="http://schemas.openxmlformats.org/officeDocument/2006/relationships/font" Target="fonts/font4.fntdata"/><Relationship Id="rId21" Type="http://schemas.openxmlformats.org/officeDocument/2006/relationships/font" Target="fonts/font5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Welcome. Today we answer one question: why do time, length and energy change at extreme speed?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Answer: it depends on the relative motion between whoever carries the clock and whoever watches it. That is the heart of special relativity.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Four stops, from the 1905 paper to today's particle accelerators.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Einstein sets a single principle: the laws of physics are the same in every inertial frame, and light in a vacuum always travels at the same speed, regardless of the observer's own motion.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Two observers in relative motion can only agree on the speed of light if they disagree on which events are simultaneous: that is the root of relative simultaneity.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E = mc² says that a body's energy equals its mass multiplied by the speed of light squared. At CERN, protons are accelerated up to 99.9999991% of the speed of light: at that energy their relativistic mass becomes thousands of times larger than their rest mass.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formula holds for any body, but it only becomes relevant at the enormous energies reached inside places like CERN's LHC.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General relativity deals with the effects of spacetime curvature caused by massive bodies: a different topic from this Recap, covered on its own.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first option is correct: it is the time dilation predicted by special relativity. Second question for the class: does a GPS satellite, moving relative to Earth, age faster or slower than a clock on the ground?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Thanks for watching: the full Recap, with quiz and flashcards, stays on Recaplica for anyone who wants to review it.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8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OV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35240" y="384048"/>
            <a:ext cx="1005840" cy="100584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LAIN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scripts/assets/deck-logo-til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4791456"/>
            <a:ext cx="201168" cy="20116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49808" y="4754880"/>
            <a:ext cx="1463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recaplica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HAPT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ORTRAI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47472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1005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TRIPTYCH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048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3" name="Shape 1"/>
          <p:cNvSpPr/>
          <p:nvPr/>
        </p:nvSpPr>
        <p:spPr>
          <a:xfrm>
            <a:off x="3048000" y="0"/>
            <a:ext cx="3048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4" name="Shape 2"/>
          <p:cNvSpPr/>
          <p:nvPr/>
        </p:nvSpPr>
        <p:spPr>
          <a:xfrm>
            <a:off x="6096000" y="0"/>
            <a:ext cx="0" cy="514350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STATEMEN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1007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LOSING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4005072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005072"/>
            <a:ext cx="9144000" cy="64008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18120" y="384048"/>
            <a:ext cx="822960" cy="82296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SCIENCE ·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02920" y="2103120"/>
            <a:ext cx="813816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2000"/>
              </a:lnSpc>
              <a:buNone/>
            </a:pPr>
            <a:r>
              <a:rPr lang="en-US" sz="6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E = mc²</a:t>
            </a:r>
            <a:endParaRPr lang="en-US" sz="6000" dirty="0"/>
          </a:p>
        </p:txBody>
      </p:sp>
      <p:sp>
        <p:nvSpPr>
          <p:cNvPr id="4" name="Text 2"/>
          <p:cNvSpPr/>
          <p:nvPr/>
        </p:nvSpPr>
        <p:spPr>
          <a:xfrm>
            <a:off x="548640" y="4114800"/>
            <a:ext cx="8046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Einstein's special relativity, without the heavy math</a:t>
            </a:r>
            <a:endParaRPr lang="en-US" sz="1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SAME INSTANT, DIFFERENT CLOCKS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4000348" y="2843632"/>
            <a:ext cx="4175912" cy="348691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1822704"/>
            <a:ext cx="7955280" cy="15300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Why can two identical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clocks show different times?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FROM EINSTEIN TO A CERN PROTON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27101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1463040" y="123444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Einstein's postulate</a:t>
            </a:r>
            <a:endParaRPr lang="en-US" sz="2300" dirty="0"/>
          </a:p>
        </p:txBody>
      </p:sp>
      <p:sp>
        <p:nvSpPr>
          <p:cNvPr id="5" name="Shape 3"/>
          <p:cNvSpPr/>
          <p:nvPr/>
        </p:nvSpPr>
        <p:spPr>
          <a:xfrm>
            <a:off x="548640" y="201168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213969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1463040" y="210312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Time and length that change</a:t>
            </a:r>
            <a:endParaRPr lang="en-US" sz="2300" dirty="0"/>
          </a:p>
        </p:txBody>
      </p:sp>
      <p:sp>
        <p:nvSpPr>
          <p:cNvPr id="8" name="Shape 6"/>
          <p:cNvSpPr/>
          <p:nvPr/>
        </p:nvSpPr>
        <p:spPr>
          <a:xfrm>
            <a:off x="548640" y="288036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48640" y="300837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1463040" y="297180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E = mc²</a:t>
            </a:r>
            <a:endParaRPr lang="en-US" sz="2300" dirty="0"/>
          </a:p>
        </p:txBody>
      </p:sp>
      <p:sp>
        <p:nvSpPr>
          <p:cNvPr id="11" name="Shape 9"/>
          <p:cNvSpPr/>
          <p:nvPr/>
        </p:nvSpPr>
        <p:spPr>
          <a:xfrm>
            <a:off x="548640" y="374904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8640" y="387705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1463040" y="384048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Not general relativity</a:t>
            </a:r>
            <a:endParaRPr lang="en-US" sz="2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CONSTANT THAT CHANGES EVERYTHING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1905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special relativity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published by Albert Einstein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Constant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speed of light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does not depend on how the observer is moving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SAME BEAM OF LIGHT, DIFFERENT READINGS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AEDF0"/>
          </a:solidFill>
          <a:ln/>
        </p:spPr>
      </p:sp>
      <p:sp>
        <p:nvSpPr>
          <p:cNvPr id="4" name="Text 2"/>
          <p:cNvSpPr/>
          <p:nvPr/>
        </p:nvSpPr>
        <p:spPr>
          <a:xfrm>
            <a:off x="82296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47525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Standing still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82296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82296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TIME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82296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Flows at its usual pace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82296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2296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LENGTH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82296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Stays unchanged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470916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2F0EA"/>
          </a:solidFill>
          <a:ln/>
        </p:spPr>
      </p:sp>
      <p:sp>
        <p:nvSpPr>
          <p:cNvPr id="12" name="Text 10"/>
          <p:cNvSpPr/>
          <p:nvPr/>
        </p:nvSpPr>
        <p:spPr>
          <a:xfrm>
            <a:off x="498348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Watching the moving object</a:t>
            </a:r>
            <a:endParaRPr lang="en-US" sz="1900" dirty="0"/>
          </a:p>
        </p:txBody>
      </p:sp>
      <p:sp>
        <p:nvSpPr>
          <p:cNvPr id="13" name="Shape 11"/>
          <p:cNvSpPr/>
          <p:nvPr/>
        </p:nvSpPr>
        <p:spPr>
          <a:xfrm>
            <a:off x="498348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98348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TIME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498348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Sees it slow down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498348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98348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LENGTH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498348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Sees it shrink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548640" y="3977640"/>
            <a:ext cx="80467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It is the structure of space and time itself, confirmed by cosmic-ray muons.</a:t>
            </a:r>
            <a:endParaRPr lang="en-US" sz="16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ONE PROTON, TWO NUMBERS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938.3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MeV/c²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a proton's rest mass, expressed as energy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7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TeV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the design energy of a proton accelerated inside CERN's Large Hadron Collider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E58278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MYTH BUSTED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371600"/>
            <a:ext cx="804672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5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 pinch of matter does not release energy on its own</a:t>
            </a:r>
            <a:endParaRPr lang="en-US" sz="5000" dirty="0"/>
          </a:p>
        </p:txBody>
      </p:sp>
      <p:sp>
        <p:nvSpPr>
          <p:cNvPr id="4" name="Text 2"/>
          <p:cNvSpPr/>
          <p:nvPr/>
        </p:nvSpPr>
        <p:spPr>
          <a:xfrm>
            <a:off x="548640" y="3474720"/>
            <a:ext cx="74980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 = mc² describes a general principle, but meaningful conversions between mass and energy need </a:t>
            </a:r>
            <a:pPr indent="0" marL="0">
              <a:lnSpc>
                <a:spcPct val="125000"/>
              </a:lnSpc>
              <a:buNone/>
            </a:pPr>
            <a:r>
              <a:rPr lang="en-US" sz="175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extreme conditions</a:t>
            </a:r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— nuclear reactions, particle accelerators — not everyday life.</a:t>
            </a:r>
            <a:endParaRPr lang="en-US" sz="1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WHERE SPECIAL RELATIVITY STOPS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AEDF0"/>
          </a:solidFill>
          <a:ln/>
        </p:spPr>
      </p:sp>
      <p:sp>
        <p:nvSpPr>
          <p:cNvPr id="4" name="Text 2"/>
          <p:cNvSpPr/>
          <p:nvPr/>
        </p:nvSpPr>
        <p:spPr>
          <a:xfrm>
            <a:off x="82296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47525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Special relativity, 1905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82296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82296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SUBJECT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82296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Space, time, energy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82296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2296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GRAVITY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82296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Absent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470916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2F0EA"/>
          </a:solidFill>
          <a:ln/>
        </p:spPr>
      </p:sp>
      <p:sp>
        <p:nvSpPr>
          <p:cNvPr id="12" name="Text 10"/>
          <p:cNvSpPr/>
          <p:nvPr/>
        </p:nvSpPr>
        <p:spPr>
          <a:xfrm>
            <a:off x="498348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General relativity</a:t>
            </a:r>
            <a:endParaRPr lang="en-US" sz="2200" dirty="0"/>
          </a:p>
        </p:txBody>
      </p:sp>
      <p:sp>
        <p:nvSpPr>
          <p:cNvPr id="13" name="Shape 11"/>
          <p:cNvSpPr/>
          <p:nvPr/>
        </p:nvSpPr>
        <p:spPr>
          <a:xfrm>
            <a:off x="498348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98348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SUBJECT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498348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Adds gravity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498348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98348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GRAVITY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498348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Curved spacetime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548640" y="3977640"/>
            <a:ext cx="80467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Two separate theories, with different subjects.</a:t>
            </a:r>
            <a:endParaRPr lang="en-US" sz="16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TRY TO ANSWER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960120"/>
            <a:ext cx="786384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Why do cosmic-ray muons last longer than expected?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48640" y="214884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Because time dilation depends on their motion relative to the observer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548640" y="292608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Because the atmosphere slows them down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48640" y="370332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Because the measuring instruments are not precise enough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NOW, THE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463040"/>
            <a:ext cx="8046720" cy="155448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Clear in 30 seconds.</a:t>
            </a:r>
            <a:endParaRPr lang="en-US" sz="4000" dirty="0"/>
          </a:p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Yours in 10 minutes.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548640" y="3200400"/>
            <a:ext cx="8046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Read the full Recap on Recaplica </a:t>
            </a:r>
            <a:pPr indent="0" marL="0">
              <a:buNone/>
            </a:pPr>
            <a:r>
              <a:rPr lang="en-US" sz="170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recaplica.com/en/science/special-relativity/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548640" y="4251960"/>
            <a:ext cx="80467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Sources: </a:t>
            </a:r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NASA · DOE · Stanford Encyclopedia · CERN</a:t>
            </a:r>
            <a:endParaRPr lang="en-US" sz="12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Recaplica">
  <a:themeElements>
    <a:clrScheme name="Recaplica">
      <a:dk1>
        <a:srgbClr val="161D27"/>
      </a:dk1>
      <a:lt1>
        <a:srgbClr val="FAF8F3"/>
      </a:lt1>
      <a:dk2>
        <a:srgbClr val="56616E"/>
      </a:dk2>
      <a:lt2>
        <a:srgbClr val="FFFFFF"/>
      </a:lt2>
      <a:accent1>
        <a:srgbClr val="0B6B5C"/>
      </a:accent1>
      <a:accent2>
        <a:srgbClr val="FFD435"/>
      </a:accent2>
      <a:accent3>
        <a:srgbClr val="2C4A9E"/>
      </a:accent3>
      <a:accent4>
        <a:srgbClr val="4F6414"/>
      </a:accent4>
      <a:accent5>
        <a:srgbClr val="A12B22"/>
      </a:accent5>
      <a:accent6>
        <a:srgbClr val="8A4B10"/>
      </a:accent6>
      <a:hlink>
        <a:srgbClr val="0B6B5C"/>
      </a:hlink>
      <a:folHlink>
        <a:srgbClr val="084F44"/>
      </a:folHlink>
    </a:clrScheme>
    <a:fontScheme name="Recaplica">
      <a:majorFont>
        <a:latin typeface="Bricolage Grotesque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tkinson Hyperlegible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10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</vt:vector>
  </TitlesOfParts>
  <Company>recaplica.com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 = mc²: What Einstein's Special Relativity Really Says — Recap</dc:title>
  <dc:subject>PptxGenJS Presentation</dc:subject>
  <dc:creator>Recaplica</dc:creator>
  <cp:lastModifiedBy>Recaplica</cp:lastModifiedBy>
  <cp:revision>1</cp:revision>
  <dcterms:created xsi:type="dcterms:W3CDTF">2026-10-19T06:15:58Z</dcterms:created>
  <dcterms:modified xsi:type="dcterms:W3CDTF">2026-10-19T06:15:58Z</dcterms:modified>
</cp:coreProperties>
</file>