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solar system is the Sun plus everything that circles it, eight planets, hundreds of moons, millions of asteroids and comets. Today we will look at how much the Sun weighs against everything else, how the system formed, why the planets come in two kinds, what keeps them in orbit and what lies beyond Neptune.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comes later, but the pause is worth it. The planets are falling in, constantly, and the Sun's gravity reaches them perfectly well. Each planet simply carries sideways speed inherited from the spinning disc, and that makes it miss every time. The two motions combine into a closed curve, an orbit.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gives the number, the Sun holds 99.8% of the mass of the entire solar system. If the solar system were a tonne of material, everything other than the Sun would come to barely two kilograms. The age, about 4.6 billion years, comes from radiometric dating of the oldest meteorites, fragments that never melted and stayed as they were. They are the cosmic equivalent of tree rings. The eight planets are Mercury, Venus, Earth, Mars, Jupiter, Saturn, Uranus and Neptune.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4.6 billion years ago, somewhere in the Milky Way, a dense cloud of interstellar gas and dust began to collapse under its own weight. As it contracted it spun faster and flattened out, the way pizza dough does when it is spun, sphere to disc. At the centre, material piled up until pressure and temperature were high enough to start nuclear fusion. The Sun was born, having taken over 99% of the available matter. In the leftover disc, dust grains started bumping into each other and sticking, building pebbles, then mountains, then planets.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inner planets are small, made of rock and metals, with few moons or none, and no rings. The four outer ones are Jupiter and Saturn, gas giants of hydrogen and helium, and Uranus and Neptune, ice giants with frozen water and ammonia, and they have dozens to hundreds of moons and rings on all four. As of March 2026 the IAU counts 101 moons for Jupiter and 285 for Saturn. The cause of the split is the temperature of the disc. Close to the star it was too hot for substances like water to stay solid, so only rock and metal were left, not much of it and therefore small planets. Beyond the frost line water and other volatile compounds could freeze, the supply of solid material jumped, the cores grew fast and hauled in vast amounts of hydrogen and helium. Jupiter is eleven times Earth's width.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Venus is wrapped in a crushing carbon dioxide atmosphere, 93 times Earth's surface pressure, and it is the hottest planet in the system because of a runaway greenhouse effect. Earth has liquid water on its surface, a water cycle that keeps stirring it, and plants running photosynthesis on the Sun's light. Mars, smaller and colder, lost nearly all of its atmosphere. Volcanism is not an Earth speciality either, Io, a moon of Jupiter, has more active volcanoes than anywhere else in the solar system, hundreds of them, with lava fountains tens of kilometres high, fed by the pull of Jupiter and the other moons flexing its interior.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year on Jupiter runs to nearly 12 Earth years, while its day lasts 9.9 hours. Neptune was found with mathematics before anyone saw it, the irregularities in Uranus's orbit did not add up, Urbain Le Verrier calculated where the body causing them had to be, and in 1846 Johann Galle looked from the Berlin Observatory and found it. Since then Neptune has completed barely one orbit.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Sun's gravity does pull the planets towards it and it reaches them perfectly well, but each planet also carries sideways speed inherited from the spinning disc. Gravity bends that motion inward, the sideways speed carries the planet past. Tie a weight to a string and swing it above your head, your hand pulls the weight towards the centre as gravity would, and the weight never reaches your hand because it is moving sideways. If the string snapped, the weight would not fall on you, it would fly off in a straight line. Earth works the same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Far larger than the diagrams suggest. Astronomers use the astronomical unit, the average Earth-Sun distance, about 150 million kilometres. Jupiter sits at 5.2 astronomical units, Neptune at 30. On a model where Earth is one metre from the Sun, Neptune would be thirty metres away and every planet would be a speck. And orbits are not perfect circles but ellipses, slightly squashed ones, so the distance from the Sun changes over the year and planets move faster when they are closer.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asteroid belt holds somewhere between 1.1 and 1.9 million bodies larger than a kilometre across, plus a great many smaller fragments. It is not the wreckage of an exploded planet but a planet that never happened, because Jupiter's gravity kept stirring those bodies up so they smashed into each other instead of sticking together. All the asteroids combined still weigh less than the Moon. The Kuiper Belt is a ring of icy bodies beyond Neptune where Pluto lives, orbiting at an average 39 astronomical units. The Oort Cloud extends from 5,000 to 100,000 astronomical units, out to roughly 1.6 light-years. Meanwhile the heliosphere starts giving way to the interstellar medium between 80 and 100 astronomical units out. One astronomical unit is the average Earth-Sun distance, about 150 million kilometres.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24 August 2006, in Prague, the International Astronomical Union voted on a formal definition. A planet orbits the Sun, has enough mass for its own gravity to pull it into a nearly round shape, and has cleared the neighbourhood around its orbit. Pluto meets the first two and fails the third, because it shares its region with a crowd of trans-Neptunian bodies discovered in growing numbers from the 1990s onward. Eris settles it, Caltech measurements put it about 27% more massive than Pluto and it is a dwarf planet too. Five dwarf planets are officially recognised. The reclassification took nothing away from Pluto, which the New Horizons probe flew past on 14 July 2015.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main belt lies between Mars and Jupiter, where Jupiter's gravity stopped the fragments from gathering into a planet, and the combined mass of all the asteroids is still less than that of the Moon. If there is time, a second question from the Recap quiz: how much of the solar system's mass is concentrated in the Sun? 99.8%.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along with the concept map and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solar system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One star, eight planets and the gravity that keeps them in orbit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1336548" y="3212440"/>
            <a:ext cx="224246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If the Sun pulls on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planets, why don't they end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up inside 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One star and its leftovers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Eight planets, two families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holds it all together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edges, and Pluto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One star and its leftovers</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99.8% of the mass, and what was left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SUN, AND THEN THE LEFTOVERS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mass</a:t>
            </a:r>
            <a:pPr indent="0" marL="0">
              <a:lnSpc>
                <a:spcPct val="120000"/>
              </a:lnSpc>
              <a:buNone/>
            </a:pPr>
            <a:r>
              <a:rPr lang="en-US" sz="1500" dirty="0">
                <a:solidFill>
                  <a:schemeClr val="tx2"/>
                </a:solidFill>
                <a:latin typeface="+mn-lt" pitchFamily="34" charset="0"/>
                <a:ea typeface="+mn-lt" pitchFamily="34" charset="-122"/>
                <a:cs typeface="+mn-lt" pitchFamily="34" charset="-120"/>
              </a:rPr>
              <a:t>: is in the Sun, everything else shares the crumbs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age of the system, from the oldest meteorites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planets</a:t>
            </a:r>
            <a:pPr indent="0" marL="0">
              <a:lnSpc>
                <a:spcPct val="120000"/>
              </a:lnSpc>
              <a:buNone/>
            </a:pPr>
            <a:r>
              <a:rPr lang="en-US" sz="1500" dirty="0">
                <a:solidFill>
                  <a:schemeClr val="tx2"/>
                </a:solidFill>
                <a:latin typeface="+mn-lt" pitchFamily="34" charset="0"/>
                <a:ea typeface="+mn-lt" pitchFamily="34" charset="-122"/>
                <a:cs typeface="+mn-lt" pitchFamily="34" charset="-120"/>
              </a:rPr>
              <a:t>: plus hundreds of moons, millions of asteroids and comets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CLOUD OF GAS TO EIGHT PLANETS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It collapses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and spins faster</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Nuclear fusion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Sun is born</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cloud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gas and dust</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spinning disc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sphere to disc</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Sun and planets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result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Eight planets, two families</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Rock near the Sun, giants further out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FAMILIES OF PLANETS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Terrestrial planets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WHICH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Mercury, Venus, Earth, Mars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SURFACE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Solid, something to land 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Giant planets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WHICH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Jupiter, Saturn, Uranus, Neptune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SURFACE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None, it fades into liquid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Distance from the Sun decided it, nothing else.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KIND OF PLANET, THREE OUTCOMES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Venus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467 °C at the surface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greenhouse effect that ran away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Earth</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At the right distance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Liquid water on the surface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Smaller and colder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Lost nearly all its atmosphere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 THE GIANTS THE NUMBERS TURN STRANGE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hours</a:t>
            </a:r>
            <a:pPr indent="0" marL="0">
              <a:lnSpc>
                <a:spcPct val="120000"/>
              </a:lnSpc>
              <a:buNone/>
            </a:pPr>
            <a:r>
              <a:rPr lang="en-US" sz="1500" dirty="0">
                <a:solidFill>
                  <a:schemeClr val="tx2"/>
                </a:solidFill>
                <a:latin typeface="+mn-lt" pitchFamily="34" charset="0"/>
                <a:ea typeface="+mn-lt" pitchFamily="34" charset="-122"/>
                <a:cs typeface="+mn-lt" pitchFamily="34" charset="-120"/>
              </a:rPr>
              <a:t>: a day on Jupiter, the shortest in the solar system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Earth 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a year on Neptune, 30 astronomical units from the Sun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Earth</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width of Jupiter, a thousand of our planets to fill it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What holds it all together</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Gravity, sideways speed and real distances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TURN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planets are falling into the Sun.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fall constantly, but they keep missing, because they are moving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sideways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compromise between the two is a closed curve,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orbit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16261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big is the solar system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really?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edges, and Pluto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Asteroids, ice, comets and a dwarf planet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MARS TO JUPITER</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Asteroids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a:t>
            </a:r>
            <a:pPr indent="0" marL="0">
              <a:buNone/>
            </a:pPr>
            <a:r>
              <a:rPr lang="en-US" sz="1600" b="1" dirty="0">
                <a:solidFill>
                  <a:schemeClr val="bg1"/>
                </a:solidFill>
                <a:latin typeface="+mj-lt" pitchFamily="34" charset="0"/>
                <a:ea typeface="+mj-lt" pitchFamily="34" charset="-122"/>
                <a:cs typeface="+mj-lt" pitchFamily="34" charset="-120"/>
              </a:rPr>
              <a:t> million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Bodies over a kilometre, upper estimate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BEYOND NEPTUNE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Kuiper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39</a:t>
            </a:r>
            <a:pPr indent="0" marL="0">
              <a:buNone/>
            </a:pPr>
            <a:r>
              <a:rPr lang="en-US" sz="1600" b="1" dirty="0">
                <a:solidFill>
                  <a:schemeClr val="bg1"/>
                </a:solidFill>
                <a:latin typeface="+mj-lt" pitchFamily="34" charset="0"/>
                <a:ea typeface="+mj-lt" pitchFamily="34" charset="-122"/>
                <a:cs typeface="+mj-lt" pitchFamily="34" charset="-120"/>
              </a:rPr>
              <a:t> AU</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Pluto's average distance, out there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OUTER SHELL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Oort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1.6</a:t>
            </a:r>
            <a:pPr indent="0" marL="0">
              <a:buNone/>
            </a:pPr>
            <a:r>
              <a:rPr lang="en-US" sz="1600" b="1" dirty="0">
                <a:solidFill>
                  <a:schemeClr val="accent1"/>
                </a:solidFill>
                <a:latin typeface="+mj-lt" pitchFamily="34" charset="0"/>
                <a:ea typeface="+mj-lt" pitchFamily="34" charset="-122"/>
                <a:cs typeface="+mj-lt" pitchFamily="34" charset="-120"/>
              </a:rPr>
              <a:t> light-years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Where long-period comets come from</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Pluto was not demoted for its size.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Size appears nowhere in the IAU criteria. What it lacks is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cleared</a:t>
            </a:r>
            <a:pPr indent="0" marL="0">
              <a:lnSpc>
                <a:spcPct val="125000"/>
              </a:lnSpc>
              <a:buNone/>
            </a:pPr>
            <a:r>
              <a:rPr lang="en-US" sz="1750" dirty="0">
                <a:solidFill>
                  <a:srgbClr val="D8D6CF"/>
                </a:solidFill>
                <a:latin typeface="+mn-lt" pitchFamily="34" charset="0"/>
                <a:ea typeface="+mn-lt" pitchFamily="34" charset="-122"/>
                <a:cs typeface="+mn-lt" pitchFamily="34" charset="-120"/>
              </a:rPr>
              <a:t> orbital neighbourhood, shared with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crowd</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trans-Neptunian bodies.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Where is the main asteroid belt?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Beyond Neptune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Between Mars and Jupiter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Between Earth and Mars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recaplica.com/en/science/solar-system/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Science · International Astronomical Union · Caltech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solar system: the planets and what holds them together — Recap</dc:title>
  <dc:subject>PptxGenJS Presentation</dc:subject>
  <dc:creator>Recaplica</dc:creator>
  <cp:lastModifiedBy>Recaplica</cp:lastModifiedBy>
  <cp:revision>1</cp:revision>
  <dcterms:created xsi:type="dcterms:W3CDTF">2026-09-20T19:29:38Z</dcterms:created>
  <dcterms:modified xsi:type="dcterms:W3CDTF">2026-09-20T19:29:38Z</dcterms:modified>
</cp:coreProperties>
</file>