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look at what the scientific method is, what its steps are, how different scientists have interpreted it through history, and what main types of research exist.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For Karl Popper, a hypothesis that survives attempts to disprove it is only left not yet falsified: an experiment can show an idea is false, not that it will stay true forever.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path starts with an observation, followed by a question. Then comes the hypothesis, the experiment built to test it, and the analysis of the data; the conclusion states whether the data support it or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Bacon focuses on the methodical collection of observations, Newton on inference from the data observed, Popper on whether a hypothesis can be falsified. Three different takes on the same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Bacon, Newton, and Popper interpret the scientific method in different ways from one another: there is no single recipe that all of science follows.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Descriptive research, like the survey, observes without manipulating. Experimental research manipulates variables to test a hypothesis. A third axis, separate from the study design, sorts the data collected into numerical or non-numerical.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survey, typical of descriptive research, captures well what people think and feel, but not as well how they actually behave. The laboratory experiment instead lets researchers manipulate variables to put a hypothesis to the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Qualitative data is an observation whose value is a label; quantitative data is an observation whose value is a number, discrete or continuous. There's a dedicated Recap for the full comparison between qualitative and quantitative research.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Scientific Method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Its steps, historical interpretations, and types of research</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FALSIFICATIONISM, 1959</a:t>
            </a:r>
            <a:endParaRPr lang="en-US" sz="1300" dirty="0"/>
          </a:p>
        </p:txBody>
      </p:sp>
      <p:sp>
        <p:nvSpPr>
          <p:cNvPr id="3" name="Shape 1"/>
          <p:cNvSpPr/>
          <p:nvPr/>
        </p:nvSpPr>
        <p:spPr>
          <a:xfrm>
            <a:off x="5855564" y="2843632"/>
            <a:ext cx="122600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 hypothesis never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disproved count as true?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steps of the method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Different methods through history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types of research</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Qualitative and quantitative data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OBSERVATION, HYPOTHESIS, CONCLUSION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Question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Tries to explain the observed phenomenon</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Observation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Starting point</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Hypothesis and experiment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 explanation put to the test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Conclusion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Whether the data support the hypothesis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DIFFERENT INTERPRETATIONS THROUGH HISTORY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Francis Bacon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Novum Organum, 1620</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Focuses on observations collected in an orderly way, to correct the errors the senses can lead an observer into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Isaac Newton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Principia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Claimed to frame no hypotheses, only to infer from what he had observed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Karl Popper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Logic of Scientific Discovery, 1959</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Held that a theory earns the label scientific only when some experiment has the power to prove it wrong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NO SINGLE PROCEDURE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Scientists don't all follow the same procedure.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physicist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Steven Weinberg</a:t>
            </a:r>
            <a:pPr indent="0" marL="0">
              <a:lnSpc>
                <a:spcPct val="125000"/>
              </a:lnSpc>
              <a:buNone/>
            </a:pPr>
            <a:r>
              <a:rPr lang="en-US" sz="1750" dirty="0">
                <a:solidFill>
                  <a:srgbClr val="D8D6CF"/>
                </a:solidFill>
                <a:latin typeface="+mn-lt" pitchFamily="34" charset="0"/>
                <a:ea typeface="+mn-lt" pitchFamily="34" charset="-122"/>
                <a:cs typeface="+mn-lt" pitchFamily="34" charset="-120"/>
              </a:rPr>
              <a:t> made that point in 1995, in the section of the Stanford Encyclopedia of Philosophy entry that places the concept in its contemporary context.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DESCRIPTIVE RESEARCH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Survey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100" b="1" dirty="0">
                <a:solidFill>
                  <a:schemeClr val="bg1"/>
                </a:solidFill>
                <a:latin typeface="+mj-lt" pitchFamily="34" charset="0"/>
                <a:ea typeface="+mj-lt" pitchFamily="34" charset="-122"/>
                <a:cs typeface="+mj-lt" pitchFamily="34" charset="-120"/>
              </a:rPr>
              <a:t>Observes</a:t>
            </a:r>
            <a:pPr indent="0" marL="0">
              <a:buNone/>
            </a:pPr>
            <a:r>
              <a:rPr lang="en-US" sz="1600" b="1" dirty="0">
                <a:solidFill>
                  <a:schemeClr val="bg1"/>
                </a:solidFill>
                <a:latin typeface="+mj-lt" pitchFamily="34" charset="0"/>
                <a:ea typeface="+mj-lt" pitchFamily="34" charset="-122"/>
                <a:cs typeface="+mj-lt" pitchFamily="34" charset="-120"/>
              </a:rPr>
              <a:t> only</a:t>
            </a:r>
            <a:endParaRPr lang="en-US" sz="31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Does not manipulate variables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EXPERIMENTAL RESEARCH</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Experiment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50" b="1" dirty="0">
                <a:solidFill>
                  <a:schemeClr val="bg1"/>
                </a:solidFill>
                <a:latin typeface="+mj-lt" pitchFamily="34" charset="0"/>
                <a:ea typeface="+mj-lt" pitchFamily="34" charset="-122"/>
                <a:cs typeface="+mj-lt" pitchFamily="34" charset="-120"/>
              </a:rPr>
              <a:t>Alters</a:t>
            </a:r>
            <a:pPr indent="0" marL="0">
              <a:buNone/>
            </a:pPr>
            <a:r>
              <a:rPr lang="en-US" sz="1600" b="1" dirty="0">
                <a:solidFill>
                  <a:schemeClr val="bg1"/>
                </a:solidFill>
                <a:latin typeface="+mj-lt" pitchFamily="34" charset="0"/>
                <a:ea typeface="+mj-lt" pitchFamily="34" charset="-122"/>
                <a:cs typeface="+mj-lt" pitchFamily="34" charset="-120"/>
              </a:rPr>
              <a:t> variables</a:t>
            </a:r>
            <a:endParaRPr lang="en-US" sz="36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Tests a hypothesis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QUALITATIVE/QUANTITATIVE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Data type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000" b="1" dirty="0">
                <a:solidFill>
                  <a:schemeClr val="accent1"/>
                </a:solidFill>
                <a:latin typeface="+mj-lt" pitchFamily="34" charset="0"/>
                <a:ea typeface="+mj-lt" pitchFamily="34" charset="-122"/>
                <a:cs typeface="+mj-lt" pitchFamily="34" charset="-120"/>
              </a:rPr>
              <a:t>Number</a:t>
            </a:r>
            <a:pPr indent="0" marL="0">
              <a:buNone/>
            </a:pPr>
            <a:r>
              <a:rPr lang="en-US" sz="1600" b="1" dirty="0">
                <a:solidFill>
                  <a:schemeClr val="accent1"/>
                </a:solidFill>
                <a:latin typeface="+mj-lt" pitchFamily="34" charset="0"/>
                <a:ea typeface="+mj-lt" pitchFamily="34" charset="-122"/>
                <a:cs typeface="+mj-lt" pitchFamily="34" charset="-120"/>
              </a:rPr>
              <a:t> or label</a:t>
            </a:r>
            <a:endParaRPr lang="en-US" sz="30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separate axis, about the data</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OBSERVING OR MANIPULATING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Descriptive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Observes without manipulating variables</a:t>
            </a:r>
            <a:endParaRPr lang="en-US" sz="1600" dirty="0"/>
          </a:p>
        </p:txBody>
      </p:sp>
      <p:sp>
        <p:nvSpPr>
          <p:cNvPr id="8" name="Shape 6"/>
          <p:cNvSpPr/>
          <p:nvPr/>
        </p:nvSpPr>
        <p:spPr>
          <a:xfrm>
            <a:off x="4709160" y="1051560"/>
            <a:ext cx="3886200" cy="2697480"/>
          </a:xfrm>
          <a:prstGeom prst="roundRect">
            <a:avLst>
              <a:gd name="adj" fmla="val 3051"/>
            </a:avLst>
          </a:prstGeom>
          <a:solidFill>
            <a:srgbClr val="E2F0EA"/>
          </a:solidFill>
          <a:ln/>
        </p:spPr>
      </p:sp>
      <p:sp>
        <p:nvSpPr>
          <p:cNvPr id="9" name="Text 7"/>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Experimental</a:t>
            </a:r>
            <a:endParaRPr lang="en-US" sz="2200" dirty="0"/>
          </a:p>
        </p:txBody>
      </p:sp>
      <p:sp>
        <p:nvSpPr>
          <p:cNvPr id="10" name="Shape 8"/>
          <p:cNvSpPr/>
          <p:nvPr/>
        </p:nvSpPr>
        <p:spPr>
          <a:xfrm>
            <a:off x="4983480" y="1874520"/>
            <a:ext cx="3337560" cy="0"/>
          </a:xfrm>
          <a:prstGeom prst="line">
            <a:avLst/>
          </a:prstGeom>
          <a:noFill/>
          <a:ln w="12700">
            <a:solidFill>
              <a:srgbClr val="E3DDCF"/>
            </a:solidFill>
            <a:prstDash val="solid"/>
          </a:ln>
        </p:spPr>
      </p:sp>
      <p:sp>
        <p:nvSpPr>
          <p:cNvPr id="11" name="Text 9"/>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2" name="Text 10"/>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Manipulates variables to test a hypothesis</a:t>
            </a:r>
            <a:endParaRPr lang="en-US" sz="1600" dirty="0"/>
          </a:p>
        </p:txBody>
      </p:sp>
      <p:sp>
        <p:nvSpPr>
          <p:cNvPr id="13" name="Text 11"/>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survey records opinions, the experiment alters variables to test a hypothesis.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NUMBER OR LABEL</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Number</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quantitative data</a:t>
            </a:r>
            <a:pPr indent="0" marL="0">
              <a:lnSpc>
                <a:spcPct val="120000"/>
              </a:lnSpc>
              <a:buNone/>
            </a:pPr>
            <a:r>
              <a:rPr lang="en-US" sz="1500" dirty="0">
                <a:solidFill>
                  <a:schemeClr val="tx2"/>
                </a:solidFill>
                <a:latin typeface="+mn-lt" pitchFamily="34" charset="0"/>
                <a:ea typeface="+mn-lt" pitchFamily="34" charset="-122"/>
                <a:cs typeface="+mn-lt" pitchFamily="34" charset="-120"/>
              </a:rPr>
              <a:t>: discrete when countable, continuous on a scale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Label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qualitative data</a:t>
            </a:r>
            <a:pPr indent="0" marL="0">
              <a:lnSpc>
                <a:spcPct val="120000"/>
              </a:lnSpc>
              <a:buNone/>
            </a:pPr>
            <a:r>
              <a:rPr lang="en-US" sz="1500" dirty="0">
                <a:solidFill>
                  <a:schemeClr val="tx2"/>
                </a:solidFill>
                <a:latin typeface="+mn-lt" pitchFamily="34" charset="0"/>
                <a:ea typeface="+mn-lt" pitchFamily="34" charset="-122"/>
                <a:cs typeface="+mn-lt" pitchFamily="34" charset="-120"/>
              </a:rPr>
              <a:t>: a category, not a number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recaplica.com/en/science/scientific-method/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OpenStax Biology · OpenStax Sociology · OpenStax Statistics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 Method: Steps, Types of Research, and Examples — Recap</dc:title>
  <dc:subject>PptxGenJS Presentation</dc:subject>
  <dc:creator>Recaplica</dc:creator>
  <cp:lastModifiedBy>Recaplica</cp:lastModifiedBy>
  <cp:revision>1</cp:revision>
  <dcterms:created xsi:type="dcterms:W3CDTF">2026-10-11T04:25:54Z</dcterms:created>
  <dcterms:modified xsi:type="dcterms:W3CDTF">2026-10-11T04:25:54Z</dcterms:modified>
</cp:coreProperties>
</file>