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what separates quantitative research from qualitative research, what reliability and validity really mean for a measurement, which criteria qualitative research uses instead of those two, and what mixed methods research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Reliability and validity are independent criteria, checked separately: a research measurement can be reliable without being valid. We will see an example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Quantitative research collects numerical data to recognize recurring patterns, test hypotheses and measure relationships between variables, relying on measurement and statistical analysis. Qualitative research collects non-numerical data, words, images, observations, to understand experiences, meanings and social processes in depth, relying on interpretation and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large samples, quantitative research aims at conclusions that generalize to wider populations. Qualitative research works with small, in-depth samples, and does not offer the same generalizability.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measurement can repeat itself perfectly and still miss the right concept: that is why reliability and validity stay independent checks. Reliability cannot be calculated exactly, because no measurement is entirely free of error — it can only be estimated.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fourth criterion, dependability, completes the list proposed by Guba and Lincoln. They were built as an alternative to the criteria designed for quantitative research, because qualitative research starts from different philosophical assumptions.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absence of numbers does not mean the absence of quality checks: qualitative research judges its own rigor with credibility, transferability, dependability and confirmability, criteria built specifically for its assumptions.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Mixed methods combines qualitative and quantitative elements, in data collection, analysis or conclusions, to gain breadth and depth of understanding together. It differs from multimethod, which combines several approaches of the same type, not one of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Qualitative and Quantitative Research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ways to study a phenomenon, and how to judge their rigor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SCORE CAN REPEAT AND STILL BE WRONG</a:t>
            </a:r>
            <a:endParaRPr lang="en-US" sz="1300" dirty="0"/>
          </a:p>
        </p:txBody>
      </p:sp>
      <p:sp>
        <p:nvSpPr>
          <p:cNvPr id="3" name="Shape 1"/>
          <p:cNvSpPr/>
          <p:nvPr/>
        </p:nvSpPr>
        <p:spPr>
          <a:xfrm>
            <a:off x="4387037" y="2843632"/>
            <a:ext cx="14009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reliable measurement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automatically valid?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ways to do research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Reliability and validity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qualitative criteria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Mixed methods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DATA AND GOALS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Quantitative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Numbers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GOAL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Measure, test hypotheses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Qualitative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Words, images, observations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GOAL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Understand experiences and meaning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Each approach answers a different kind of question.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SAMPLES AND GENERALIZATION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Large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quantitative samples</a:t>
            </a:r>
            <a:pPr indent="0" marL="0">
              <a:lnSpc>
                <a:spcPct val="120000"/>
              </a:lnSpc>
              <a:buNone/>
            </a:pPr>
            <a:r>
              <a:rPr lang="en-US" sz="1500" dirty="0">
                <a:solidFill>
                  <a:schemeClr val="tx2"/>
                </a:solidFill>
                <a:latin typeface="+mn-lt" pitchFamily="34" charset="0"/>
                <a:ea typeface="+mn-lt" pitchFamily="34" charset="-122"/>
                <a:cs typeface="+mn-lt" pitchFamily="34" charset="-120"/>
              </a:rPr>
              <a:t>: aim for conclusions that generalize to wider populations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Small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qualitative samples</a:t>
            </a:r>
            <a:pPr indent="0" marL="0">
              <a:lnSpc>
                <a:spcPct val="120000"/>
              </a:lnSpc>
              <a:buNone/>
            </a:pPr>
            <a:r>
              <a:rPr lang="en-US" sz="1500" dirty="0">
                <a:solidFill>
                  <a:schemeClr val="tx2"/>
                </a:solidFill>
                <a:latin typeface="+mn-lt" pitchFamily="34" charset="0"/>
                <a:ea typeface="+mn-lt" pitchFamily="34" charset="-122"/>
                <a:cs typeface="+mn-lt" pitchFamily="34" charset="-120"/>
              </a:rPr>
              <a:t>: stay in-depth, but less generalizable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NUMBER ALONE DOES NOT SETTLE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Reliability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CHECKS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Whether a result repeats when measured again</a:t>
            </a:r>
            <a:endParaRPr lang="en-US" sz="1600" dirty="0"/>
          </a:p>
        </p:txBody>
      </p:sp>
      <p:sp>
        <p:nvSpPr>
          <p:cNvPr id="8" name="Shape 6"/>
          <p:cNvSpPr/>
          <p:nvPr/>
        </p:nvSpPr>
        <p:spPr>
          <a:xfrm>
            <a:off x="4709160" y="1051560"/>
            <a:ext cx="3886200" cy="2697480"/>
          </a:xfrm>
          <a:prstGeom prst="roundRect">
            <a:avLst>
              <a:gd name="adj" fmla="val 3051"/>
            </a:avLst>
          </a:prstGeom>
          <a:solidFill>
            <a:srgbClr val="E2F0EA"/>
          </a:solidFill>
          <a:ln/>
        </p:spPr>
      </p:sp>
      <p:sp>
        <p:nvSpPr>
          <p:cNvPr id="9" name="Text 7"/>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Validity</a:t>
            </a:r>
            <a:endParaRPr lang="en-US" sz="2200" dirty="0"/>
          </a:p>
        </p:txBody>
      </p:sp>
      <p:sp>
        <p:nvSpPr>
          <p:cNvPr id="10" name="Shape 8"/>
          <p:cNvSpPr/>
          <p:nvPr/>
        </p:nvSpPr>
        <p:spPr>
          <a:xfrm>
            <a:off x="4983480" y="1874520"/>
            <a:ext cx="3337560" cy="0"/>
          </a:xfrm>
          <a:prstGeom prst="line">
            <a:avLst/>
          </a:prstGeom>
          <a:noFill/>
          <a:ln w="12700">
            <a:solidFill>
              <a:srgbClr val="E3DDCF"/>
            </a:solidFill>
            <a:prstDash val="solid"/>
          </a:ln>
        </p:spPr>
      </p:sp>
      <p:sp>
        <p:nvSpPr>
          <p:cNvPr id="11" name="Text 9"/>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CHECKS</a:t>
            </a:r>
            <a:endParaRPr lang="en-US" sz="1100" dirty="0"/>
          </a:p>
        </p:txBody>
      </p:sp>
      <p:sp>
        <p:nvSpPr>
          <p:cNvPr id="12" name="Text 10"/>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Whether the result is the right one</a:t>
            </a:r>
            <a:endParaRPr lang="en-US" sz="1600" dirty="0"/>
          </a:p>
        </p:txBody>
      </p:sp>
      <p:sp>
        <p:nvSpPr>
          <p:cNvPr id="13" name="Text 11"/>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Consistency and correctness get checked separately.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CRITERIA BUILT FOR THE QUALITATIVE WORLD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Credibility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True to the people studied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Those who were interviewed see their own experience in the results, more than a detached reader would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Transferability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Holds in other settings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conclusions can apply to other contexts similar to the one studied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Confirmability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Consistent across researchers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Other researchers, examining the same data, reach compatible conclusions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Qualitative research is not scientific.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its own rigor criteria</a:t>
            </a:r>
            <a:pPr indent="0" marL="0">
              <a:lnSpc>
                <a:spcPct val="125000"/>
              </a:lnSpc>
              <a:buNone/>
            </a:pPr>
            <a:r>
              <a:rPr lang="en-US" sz="1750" dirty="0">
                <a:solidFill>
                  <a:srgbClr val="D8D6CF"/>
                </a:solidFill>
                <a:latin typeface="+mn-lt" pitchFamily="34" charset="0"/>
                <a:ea typeface="+mn-lt" pitchFamily="34" charset="-122"/>
                <a:cs typeface="+mn-lt" pitchFamily="34" charset="-120"/>
              </a:rPr>
              <a:t>, designed by Guba and Lincoln for assumptions that differ from those of quantitative research.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MIXED OR MULTIMETHOD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Mixed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qualitative plus quantitative</a:t>
            </a:r>
            <a:pPr indent="0" marL="0">
              <a:lnSpc>
                <a:spcPct val="120000"/>
              </a:lnSpc>
              <a:buNone/>
            </a:pPr>
            <a:r>
              <a:rPr lang="en-US" sz="1500" dirty="0">
                <a:solidFill>
                  <a:schemeClr val="tx2"/>
                </a:solidFill>
                <a:latin typeface="+mn-lt" pitchFamily="34" charset="0"/>
                <a:ea typeface="+mn-lt" pitchFamily="34" charset="-122"/>
                <a:cs typeface="+mn-lt" pitchFamily="34" charset="-120"/>
              </a:rPr>
              <a:t>: combined within the same research design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Multi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same type</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several qualitative or several quantitative techniques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recaplica.com/en/science/qualitative-and-quantitative-research/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Research Methods Knowledge Base · Illinois Institute of Technology · Schoonenboom and Johnson (Europe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and Quantitative Research: Differences, Validity and Reliability — Recap</dc:title>
  <dc:subject>PptxGenJS Presentation</dc:subject>
  <dc:creator>Recaplica</dc:creator>
  <cp:lastModifiedBy>Recaplica</cp:lastModifiedBy>
  <cp:revision>1</cp:revision>
  <dcterms:created xsi:type="dcterms:W3CDTF">2026-10-11T04:25:54Z</dcterms:created>
  <dcterms:modified xsi:type="dcterms:W3CDTF">2026-10-11T04:25:54Z</dcterms:modified>
</cp:coreProperties>
</file>