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searching for what age you potty train is often hoping for one precise number. The pediatric organizations and health services covering the topic don't give one, and describe a wide window instead, inside which variation between one child and another is the norm, not the exception. These slides cover what four sources say about timing, which signs they describe, what they observe when the process is forced, and how they treat accidents and regressions.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don't give a single number. The American Family Physician, the peer-reviewed journal of the American Academy of Family Physicians, reports that more than two-thirds of U.S. children reach the physiologic, cognitive, and emotional development necessary between 18 and 30 months, a full year-long range, not a single month. The UK's NHS narrows the indicative window slightly to 18 months through 2.5 years, while the American Academy of Pediatrics describes an average between ages 2 and 3, noting that most children reach bowel and bladder control by age 4. Rome's Bambino Gesù pediatric hospital puts it plainly, there's no fixed rule, and no precise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windows the four sources give are different but overlapping, and none of them is a deadline. The AAFP points to 18-30 months for more than two-thirds of U.S. children, the NHS to 18 months through 2.5 years, the AAP to an average between ages 2 and 3 with most children reaching bowel and bladder control by age 4, and Rome's Bambino Gesù pediatric hospital to an average diaper removal around 24 months and completion around 27, with a process that in some cases arrives at 4-5 years. These describe when it happens on average, not milestones to hit, and none of the sources gives one fixed age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Bambino Gesù pediatric hospital distinguishes indirect signs, curiosity about the bathroom, wanting to act like a big kid, being able to walk independently, from direct signs, such as sensing the urge in advance or staying dry for 3-4 hours in a row. The AAFP lists several in a dedicated table, staying dry for two hours at a time or during naps, being able to walk to and from the bathroom, being able to put on and take off clothes, a skill about 90% of children reach by 30 months, showing discomfort with a soiled diaper, and in some cases asking to wear big kid underwear. It isn't a list to tick off, and the NHS states plainly that parents don't need to wait for their child to show signs or ask to use a potty before starting, adding that some children communicate on their own when they're wet while others don't, and that this is completely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indicate the opposite. The AAP puts it most directly, listing power struggles, begging, pleading, rewarding, and punishing as factors that keep a child from managing their own toileting, rather than teaching them faster. It adds that the process involves the body and the mind together, and that a child can succeed, but in their own time. The four sources converge on this point, forcing a child who isn't ready doesn't speed up the process, and can make it more complicated.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describe accidents and regressions as a normal part of the process, not an exception to correct with strictness. The NHS advises against getting angry or upset when it happens, cleaning up together and moving on, noting that every child learns at their own pace. Bambino Gesù takes the same line, children shouldn't be scolded for wetting accidents, since it means they haven't yet reached sufficient maturity, and points to the family pediatrician as someone available to discuss any setbacks. Several sources note that major changes in family life, a house move, the birth of a sibling, other stressful situations, can interrupt progress already made, and the AAP recommends postponing the start of the process during this kind of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AAFP reports that training started before 24 months or after 36 months is associated with more bedwetting, according to a study of 112 children with bladder dysfunction cited by the journal, and that starting after age three and a half increases cases of stool toileting refusal. The same journal notes that asking a child to use the potty more than three times a day before 27 months isn't in itself associated with complications like constipation or refusal, so the problem doesn't appear to be the frequency of requests, but insisting when the child isn't yet showing readiness signs. If there's time, a second question from the Recap quiz, how does the NHS position differ from those of the AAFP, the AAP, and Bambino Gesù? (The NHS holds that parents don't need to wait for explicit signals before starting, within the 18-month-to-2.5-year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guidance gathered in this Recap doesn't replace an individual evaluation. For questions about timing, readiness signs, or any difficulties during a specific child's process, the right source remains the child's pediatrician, who knows the individual medical history and can advise on how to proceed case by case; that is what the sources themselves do, pointing to the family pediatrician rather than a generic timetable meant to apply to everyone. The AAFP also notes that children with Down syndrome, cerebral palsy, or autism require individualized approaches, often involving occupational or developmental therapists.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 Worth repeating here, for any specific question about timing, methods, or difficulties in a child's process the reference point remains the family pediatrician, not a generic timetable meant to apply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Potty training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pediatric sources say about timing, and what they don't say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2694991" y="2106016"/>
            <a:ext cx="3659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one right age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potty train?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single age for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more than the calendar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Methods, and the risk of forcing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Accidents, regressions, questions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WINDOWS THE SOURCES DESCRIBE, AND NONE IS A DEADLINE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according to the 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two-thirds of U.S. children, not all of them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the average per the AAP</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children reach bowel and bladder control by age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some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Bambino Gesù describes an average removal around 24 months and completion around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INDIRECT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Like a</a:t>
            </a:r>
            <a:pPr indent="0" marL="0">
              <a:buNone/>
            </a:pPr>
            <a:r>
              <a:rPr lang="en-US" sz="1600" b="1" dirty="0">
                <a:solidFill>
                  <a:schemeClr val="bg1"/>
                </a:solidFill>
                <a:latin typeface="+mj-lt" pitchFamily="34" charset="0"/>
                <a:ea typeface="+mj-lt" pitchFamily="34" charset="-122"/>
                <a:cs typeface="+mj-lt" pitchFamily="34" charset="-120"/>
              </a:rPr>
              <a:t> big kid</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Curiosity about the bathroom, walking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DIRECT SIGNS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body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Staying</a:t>
            </a:r>
            <a:pPr indent="0" marL="0">
              <a:buNone/>
            </a:pPr>
            <a:r>
              <a:rPr lang="en-US" sz="1600" b="1" dirty="0">
                <a:solidFill>
                  <a:schemeClr val="bg1"/>
                </a:solidFill>
                <a:latin typeface="+mj-lt" pitchFamily="34" charset="0"/>
                <a:ea typeface="+mj-lt" pitchFamily="34" charset="-122"/>
                <a:cs typeface="+mj-lt" pitchFamily="34" charset="-120"/>
              </a:rPr>
              <a:t> dry</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And sensing the urge in advance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DIFFERENT STANCE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Without</a:t>
            </a:r>
            <a:pPr indent="0" marL="0">
              <a:buNone/>
            </a:pPr>
            <a:r>
              <a:rPr lang="en-US" sz="1600" b="1" dirty="0">
                <a:solidFill>
                  <a:schemeClr val="accent1"/>
                </a:solidFill>
                <a:latin typeface="+mj-lt" pitchFamily="34" charset="0"/>
                <a:ea typeface="+mj-lt" pitchFamily="34" charset="-122"/>
                <a:cs typeface="+mj-lt" pitchFamily="34" charset="-120"/>
              </a:rPr>
              <a:t> signs</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Doesn't consider waiting for them necessary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FOUR SOURCES ANSWER NO</a:t>
            </a:r>
            <a:endParaRPr lang="en-US" sz="1300" dirty="0"/>
          </a:p>
        </p:txBody>
      </p:sp>
      <p:sp>
        <p:nvSpPr>
          <p:cNvPr id="3" name="Shape 1"/>
          <p:cNvSpPr/>
          <p:nvPr/>
        </p:nvSpPr>
        <p:spPr>
          <a:xfrm>
            <a:off x="503936" y="1737208"/>
            <a:ext cx="32293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rewards, punishment,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insistence teach a child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faster?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SAY WHEN SOMETHING GOES WRONG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UK national health service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 calm, clean up together, move 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Postpone the start during major changes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Pediatric hospital in Rome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scolding, maturity hasn't arrived yet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AAFP report about starting too early or too late?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associated with more episodes of bedwetting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Nothing changes, between 20 and 40 months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Starting early eliminates nighttime accidents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KNOWS THE INDIVIDUAL CHILD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reference point is the family pediatrician, not a timetable.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sources point there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any question about timing, methods, or difficulties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child's process. The AAFP also points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individualized approaches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specialists, for children with Down syndrome, cerebral palsy, or autism.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recaplica.com/en/science/potty-training/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Bambino Gesù Pediatric Hospital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Potty Training: When to Start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