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row and every column of the periodic table follows a precise rule, one that took nearly two centuries to reach its current form.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1869 Mendeleev left a gap in his table, forecasting the properties of an element not yet discovered. In 1875 gallium turned up, and its properties matched the forecast almost exactly: a position in the table had been enough to predict how an unknown element would behave chemically.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official periodic table now counts 118 elements. The criterion used to order them, increasing atomic number, was established in 1913 by Henry Moseley, who experimentally measured the X-rays emitted by each element.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Mendeleev ordered elements by increasing atomic weight, the only tool available for comparison in 1869. Moseley showed the correct criterion is atomic number: the two orderings usually agree, but not always.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modern table has seven periods, the horizontal rows. Every period ends with a noble gas, the table's final column.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Period, group and valence electrons are the three concepts that explain the grid: the row, the column, and why elements in the same column behave alike.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Mendeleev laid out the elements by increasing atomic weight, but his specific achievement was deliberately leaving gaps for elements not yet discovered and forecasting their properties. Three of those predictions were confirmed by 1886: gallium in 1875, then scandium and germanium.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Mendeleev's achievement was the predictive power of his table, not the idea of classifying elements, which others had already tried before him.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periodic table keeps getting updated: IUPAC's latest revision of standard atomic weights is dated 4 May 2022.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periodic table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it's built, and why</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BEFORE WE START</a:t>
            </a:r>
            <a:endParaRPr lang="en-US" sz="1300" dirty="0"/>
          </a:p>
        </p:txBody>
      </p:sp>
      <p:sp>
        <p:nvSpPr>
          <p:cNvPr id="3" name="Shape 1"/>
          <p:cNvSpPr/>
          <p:nvPr/>
        </p:nvSpPr>
        <p:spPr>
          <a:xfrm>
            <a:off x="503936" y="2474824"/>
            <a:ext cx="4684979"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could gallium be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predicted before it was even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found?</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THIS RECAP</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ordering rule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Periods and groups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Before Mendeleev</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table still in progress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TABLE BY THE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known elements</a:t>
            </a:r>
            <a:pPr indent="0" marL="0">
              <a:lnSpc>
                <a:spcPct val="120000"/>
              </a:lnSpc>
              <a:buNone/>
            </a:pPr>
            <a:r>
              <a:rPr lang="en-US" sz="1500" dirty="0">
                <a:solidFill>
                  <a:schemeClr val="tx2"/>
                </a:solidFill>
                <a:latin typeface="+mn-lt" pitchFamily="34" charset="0"/>
                <a:ea typeface="+mn-lt" pitchFamily="34" charset="-122"/>
                <a:cs typeface="+mn-lt" pitchFamily="34" charset="-120"/>
              </a:rPr>
              <a:t>: from hydrogen to oganesson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1913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Moseley's breakthrough</a:t>
            </a:r>
            <a:pPr indent="0" marL="0">
              <a:lnSpc>
                <a:spcPct val="120000"/>
              </a:lnSpc>
              <a:buNone/>
            </a:pPr>
            <a:r>
              <a:rPr lang="en-US" sz="1500" dirty="0">
                <a:solidFill>
                  <a:schemeClr val="tx2"/>
                </a:solidFill>
                <a:latin typeface="+mn-lt" pitchFamily="34" charset="0"/>
                <a:ea typeface="+mn-lt" pitchFamily="34" charset="-122"/>
                <a:cs typeface="+mn-lt" pitchFamily="34" charset="-120"/>
              </a:rPr>
              <a:t>: X-rays and atomic number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CRITERIA, TWO ERAS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Atomic weight</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MENDELEEV, 1869</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An element's average mass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LIMIT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Doesn't explain the exceptions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Atomic number</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MOSELEY, 1913</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Protons in the nucleus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METHOD</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Measured with X-rays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Atomic number has ruled since 1913</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HORIZONTAL ROWS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Period 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shortest one</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Middle periods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Grow progressively longer</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Period 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Ends with a noble gas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HORIZONTAL ROW</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Period</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7</a:t>
            </a:r>
            <a:pPr indent="0" marL="0">
              <a:buNone/>
            </a:pPr>
            <a:r>
              <a:rPr lang="en-US" sz="1600" b="1" dirty="0">
                <a:solidFill>
                  <a:schemeClr val="bg1"/>
                </a:solidFill>
                <a:latin typeface="+mj-lt" pitchFamily="34" charset="0"/>
                <a:ea typeface="+mj-lt" pitchFamily="34" charset="-122"/>
                <a:cs typeface="+mj-lt" pitchFamily="34" charset="-120"/>
              </a:rPr>
              <a:t> periods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Ends with a noble gas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VERTICAL COLUMN</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Group</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18</a:t>
            </a:r>
            <a:pPr indent="0" marL="0">
              <a:buNone/>
            </a:pPr>
            <a:r>
              <a:rPr lang="en-US" sz="1600" b="1" dirty="0">
                <a:solidFill>
                  <a:schemeClr val="bg1"/>
                </a:solidFill>
                <a:latin typeface="+mj-lt" pitchFamily="34" charset="0"/>
                <a:ea typeface="+mj-lt" pitchFamily="34" charset="-122"/>
                <a:cs typeface="+mj-lt" pitchFamily="34" charset="-120"/>
              </a:rPr>
              <a:t> groups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Numbered by IUPAC since 1988</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OUTER SHELL</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Valence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100" b="1" dirty="0">
                <a:solidFill>
                  <a:schemeClr val="accent1"/>
                </a:solidFill>
                <a:latin typeface="+mj-lt" pitchFamily="34" charset="0"/>
                <a:ea typeface="+mj-lt" pitchFamily="34" charset="-122"/>
                <a:cs typeface="+mj-lt" pitchFamily="34" charset="-120"/>
              </a:rPr>
              <a:t>Same</a:t>
            </a:r>
            <a:pPr indent="0" marL="0">
              <a:buNone/>
            </a:pPr>
            <a:r>
              <a:rPr lang="en-US" sz="1600" b="1" dirty="0">
                <a:solidFill>
                  <a:schemeClr val="accent1"/>
                </a:solidFill>
                <a:latin typeface="+mj-lt" pitchFamily="34" charset="0"/>
                <a:ea typeface="+mj-lt" pitchFamily="34" charset="-122"/>
                <a:cs typeface="+mj-lt" pitchFamily="34" charset="-120"/>
              </a:rPr>
              <a:t> in group</a:t>
            </a:r>
            <a:endParaRPr lang="en-US" sz="41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Explains shared properties</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MAN BEHIND THE GAPS</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Dmitri Mendeleev</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1869</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1869</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Publishes the table, gaps included</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1875</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Gallium confirms one prediction</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1886</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Scandium and germanium confirm the rest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 BUSTED</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Mendeleev didn't build the table from nothing</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At least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six earlier attempts</a:t>
            </a:r>
            <a:pPr indent="0" marL="0">
              <a:lnSpc>
                <a:spcPct val="125000"/>
              </a:lnSpc>
              <a:buNone/>
            </a:pPr>
            <a:r>
              <a:rPr lang="en-US" sz="1750" dirty="0">
                <a:solidFill>
                  <a:srgbClr val="D8D6CF"/>
                </a:solidFill>
                <a:latin typeface="+mn-lt" pitchFamily="34" charset="0"/>
                <a:ea typeface="+mn-lt" pitchFamily="34" charset="-122"/>
                <a:cs typeface="+mn-lt" pitchFamily="34" charset="-120"/>
              </a:rPr>
              <a:t> had already tried to classify the elements, and Lothar Meyer reached a nearly identical result around the same time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FULL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recaplica.com/en/science/periodic-table/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IUPAC · Royal Society of Chemistry · NIST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periodic table: how to read it and why it's organized this way — Recap</dc:title>
  <dc:subject>PptxGenJS Presentation</dc:subject>
  <dc:creator>Recaplica</dc:creator>
  <cp:lastModifiedBy>Recaplica</cp:lastModifiedBy>
  <cp:revision>1</cp:revision>
  <dcterms:created xsi:type="dcterms:W3CDTF">2026-09-20T19:29:37Z</dcterms:created>
  <dcterms:modified xsi:type="dcterms:W3CDTF">2026-09-20T19:29:37Z</dcterms:modified>
</cp:coreProperties>
</file>