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Non-Euclidean geometry appears the moment you drop Euclid's fifth postulate, the one about parallel lines, while keeping everything else intact. Two alternative, coherent, real geometries follow from that single move.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seed of hyperbolic geometry, worked out by Lobachevsky in the 1820s: deny Euclid's fifth postulate and see what still stands.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Euclid avoided using the fifth postulate for as long as he could. For two thousand years mathematicians tried to prove it from the other four and kept failing: Wallis, Saccheri, Lambert, Legendre. D'Alembert called it, in 1767, the scandal of elementary geometry.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Bolyai and Lobachevsky arrive independently at the same geometry in the 1820s. Gauss called Bolyai a first-rate geometer. Lobachevsky died in 1856 without seeing his work recognized: acceptance only arrived between 1866 and 1887.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hyperbolic geometry, at least two parallels pass through a point outside a given line, and a triangle's angles always add up to less than 180°. Since 1997, Daina Taimina has made it visible by crocheting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Riemann delivered his habilitation lecture on June 10, 1854, at Göttingen, describing a geometry where no parallel is possible. The text stayed unpublished until 1868 and remained poorly understood for years after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Riemann's elliptic geometry, no parallel exists at all: every pair of lines always meets. A triangle's angles always exceed 180°.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1871 Felix Klein proved that all three geometries are equally self-consistent: none is more true than the others in a mathematical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Sixty years separate Riemann's lecture from its full understanding, according to MacTutor. In 1915, while working on general relativity, Einstein found in that geometric language the tool he needed, after his colleague Marcel Grossmann introduced him to Riemann's ideas.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Non-Euclidean geometry is the geometric foundation of an experimentally confirmed theory, gravity described as the curvature of spacetime.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different ways to make hyperbolic geometry visible: Beltrami's pseudosphere, Escher's Circle Limit prints built on the Poincaré disk, and Taimina's crochet since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none, because in elliptic geometry every pair of lines always meets. Second question for the class: in what year did Einstein complete general relativity?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self-consistent geometries, each with its own rule about parallels: which one to use depends on what's being described.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Non-Euclidean Geometry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you take one rule away from Euclid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2591054" y="1737208"/>
            <a:ext cx="360314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if two parallels passed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through a point outside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line, not just one?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FOUR STOPS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stubborn postulate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new geometries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Riemann's geometry</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mathematics to physics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stubborn postulate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thousand years of attempts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FAILED ATTEMPTS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fifth postulate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300 BC – 18th century</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1663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Wallis reduces it to another form, not a real proof</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1697</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Saccheri denies it and looks for a contradiction</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1766</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Lambert follows Saccheri's method, no verdict either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Two new geometries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breakthrough of the 1820s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GOT THERE FIRST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János Bolyai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Hungary, 1823</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Discovers hyperbolic geometry at 21, publishes it as a 24-page appendix.</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50" b="1" dirty="0">
                <a:solidFill>
                  <a:schemeClr val="tx1"/>
                </a:solidFill>
                <a:latin typeface="+mj-lt" pitchFamily="34" charset="0"/>
                <a:ea typeface="+mj-lt" pitchFamily="34" charset="-122"/>
                <a:cs typeface="+mj-lt" pitchFamily="34" charset="-120"/>
              </a:rPr>
              <a:t>Nikolai Lobachevsky</a:t>
            </a:r>
            <a:endParaRPr lang="en-US" sz="16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Russia, 1829</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Publishes first, in the Kazan Messenger; the work goes unnoticed for decades.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Carl Friedrich Gauss</a:t>
            </a:r>
            <a:endParaRPr lang="en-US" sz="17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Germany, 1790s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Gets there before both of them but never publishes, wary of controversy.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HYPERBOLIC GEOMETRY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Two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or more parallels through an outside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Euclid's single parallel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triangle's angles,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exactly 180° in Euclidean geometry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Negative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curvature of the space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space folds inward on itself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Riemann's geometry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space with no parallels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1854</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Bernhard Riemann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1826-1866</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1854</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Inaugural lecture on a new geometry</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lecture is published, two years after his death</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Einstein uses it for general relativity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ELLIPTIC GEOMETRY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Zero</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parallels possible through an outside point</a:t>
            </a:r>
            <a:pPr indent="0" marL="0">
              <a:lnSpc>
                <a:spcPct val="120000"/>
              </a:lnSpc>
              <a:buNone/>
            </a:pPr>
            <a:r>
              <a:rPr lang="en-US" sz="1500" dirty="0">
                <a:solidFill>
                  <a:schemeClr val="tx2"/>
                </a:solidFill>
                <a:latin typeface="+mn-lt" pitchFamily="34" charset="0"/>
                <a:ea typeface="+mn-lt" pitchFamily="34" charset="-122"/>
                <a:cs typeface="+mn-lt" pitchFamily="34" charset="-120"/>
              </a:rPr>
              <a:t>: every pair of lines meets, always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&gt;180°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triangle's angles, always</a:t>
            </a:r>
            <a:pPr indent="0" marL="0">
              <a:lnSpc>
                <a:spcPct val="120000"/>
              </a:lnSpc>
              <a:buNone/>
            </a:pPr>
            <a:r>
              <a:rPr lang="en-US" sz="1500" dirty="0">
                <a:solidFill>
                  <a:schemeClr val="tx2"/>
                </a:solidFill>
                <a:latin typeface="+mn-lt" pitchFamily="34" charset="0"/>
                <a:ea typeface="+mn-lt" pitchFamily="34" charset="-122"/>
                <a:cs typeface="+mn-lt" pitchFamily="34" charset="-120"/>
              </a:rPr>
              <a:t>: instead of exactly 180° in Euclidean geometry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Positive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curvature of the space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space curves back on itself</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SHAPING SPACE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Euclidean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TRIANGLE ANGLES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180°</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Zero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Non-Euclidean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TRIANGLE ANGLES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Below or above 180°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CURVATURE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Negative or positive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Same starting rule, different spaces.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From mathematics to physics</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Riemann meets Einstein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 LECTURE TO RELATIVITY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07716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1868</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Riemann's lecture is finally published</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Riemann's lecture at Göttingen</a:t>
            </a:r>
            <a:endParaRPr lang="en-US" sz="1400" dirty="0"/>
          </a:p>
        </p:txBody>
      </p:sp>
      <p:sp>
        <p:nvSpPr>
          <p:cNvPr id="7" name="Shape 5"/>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8" name="Text 6"/>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General relativity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LINK</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Spacetime's curvature is written in Riemann's language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Einstein found, in the mathematical apparatus that grew out of the 1854 lecture, exactly the structure needed for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general relativity, completed in 1915</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Crochet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1997</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Taimina stitches the hyperbolic plane by hand</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Circle Limit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500" b="1" dirty="0">
                <a:solidFill>
                  <a:schemeClr val="bg1"/>
                </a:solidFill>
                <a:latin typeface="+mj-lt" pitchFamily="34" charset="0"/>
                <a:ea typeface="+mj-lt" pitchFamily="34" charset="-122"/>
                <a:cs typeface="+mj-lt" pitchFamily="34" charset="-120"/>
              </a:rPr>
              <a:t>1958-60</a:t>
            </a:r>
            <a:endParaRPr lang="en-US" sz="45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Escher draws hyperbolic space inside a disk</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MODEL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Pseudosphere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1868</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Beltrami builds the first geometric model</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parallels pass through a point outside a line, in elliptic geometry?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None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Exactly one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At least two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RECAPLICA</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recaplica.com/en/science/non-euclidean-geometry/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MacTutor · Stanford Encyclopedia of Philosophy · Kronecker Wallis · Cornell Chronicle · EscherMath</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Non-Euclidean Geometry: Hyperbolic and Elliptic Compared — Recap</dc:title>
  <dc:subject>PptxGenJS Presentation</dc:subject>
  <dc:creator>Recaplica</dc:creator>
  <cp:lastModifiedBy>Recaplica</cp:lastModifiedBy>
  <cp:revision>1</cp:revision>
  <dcterms:created xsi:type="dcterms:W3CDTF">2026-09-21T10:24:42Z</dcterms:created>
  <dcterms:modified xsi:type="dcterms:W3CDTF">2026-09-21T10:24:42Z</dcterms:modified>
</cp:coreProperties>
</file>