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 comes from the alcoholic fermentation of grape must: yeast converts the sugar into ethanol and carbon dioxide. First comes crushing and destemming, then fermentation, then maceration with the skins for reds, and finally aging and bottling. Today we walk through every stage.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isn't just about the grape. It's about how long the must sits in contact with the skins — maceration is what gives red wine its color and tannins. We'll get there, but keep it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Winemaking starts with the harvest, picking the ripe grapes. Crushing follows, breaking the berries and the cell membranes in the skins so the juice can flow — this is where the yeast first meets the must. Destemming separates the berries from the stems, the bunch's woody part. Wineries often run both steps together, in a machine called a crusher-destemmer.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alcoholic fermentation can happen two ways: spontaneously, driven by the yeast naturally present on the grape skins, in the must and in the winery, or through inoculation, adding selected yeast strains before or during fermentation. Among the accepted ways to encourage, slow or stop fermentation, the Code of Oenological Practices also lists temperature control, chosen to suit the wine being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OIV standard, a drink only counts as wine once it reaches an actual alcohol strength of at least 8.5% vol, with an allowance down to 7% vol for particular climates, terroirs or grape varieties. Encyclopaedia Britannica lists nine stages: harvesting, crushing, juice separation, treatment of the must, fermentation, postfermentation treatment, clarification, aging and bottling.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red winemaking the must macerates together with the skins and seeds, which release color and tannins. In white winemaking the juice separates from the skins almost immediately, and the wine stays pale. It's the contact with the skins that makes the difference, not just the color of the starting grape.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maceration in red winemaking comes racking, drawing the wine off the solids; the leftover skins and seeds are then pressed to recover the remaining liquid. In white winemaking the juice separates from the skins from the start, so maceration stays minimal or absent.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racking, wine is stored in barrels, oak casks or stainless steel tanks to age. Britannica describes what happens inside the wood: oxygen enters slowly, some water and alcohol evaporate, acidity drops and compounds form that add to aroma and flavor. The process can run from months to several years, depending on the result the winemaker wants.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oxygen enters slowly through the wood and changes the wine: acidity drops, some water and alcohol evaporate, and compounds form that improve aroma and flavor. More time in wood means more of these changes, according to Encyclopaedia Britannica.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Encyclopaedia Britannica, before bottling wine may go through blending, combining different wines, filtration, and treatment with antiseptics to keep unwanted microbes from developing.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In red winemaking the must macerates in contact with the skins, which release color and tannins; in white winemaking the juice separates from the skins from the start. If there's time, a second question from the Recap quiz: true or false, does the OIV allow no exception to the 8.5% vol threshold? (False: the OIV allows it to drop to 7% vol.)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Wine Is Made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harvest to bottle, the winemaking process step by step</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2459736" y="2106016"/>
            <a:ext cx="101366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red wine red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white wine isn't?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grape to must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Alcoholic fermentation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Red or white: maceration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Aging and bottling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grape to must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Harvest, crushing, destemming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GRAPE TO READY MUST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Crusher-destemmer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does both jobs at once</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Harvest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ripe grapes are picked</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Crushing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berries break open</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Destemming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must is separated from the stems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Alcoholic fermentation</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Yeast at work on the sugar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ROUTES THE OIV ALLOWS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Spontaneous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Already on the skins and in the winery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Looser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Inoculated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YEAST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Selected strains, added on purpose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CONTROL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More predictable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fermentation routes are allowed under the OIV code.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STANDARDS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 vol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minimum threshold</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a drink to legally be called wine, down to 7% for certain vineyards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process stages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harvest to bottling, per Britannica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Red or white: maceration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separates the two winemaking styles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Maceration is what gives wine its color.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How long the skins stay mixed in with the must —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maceration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 decides most of it. Separate the juice from the skins right after crushing, and even a dark-skinned grape can yield a pale wine.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GRAPE, TWO TREATMENTS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SKINS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Stay in contact, macerate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Racking and pressing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White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JUICE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Separates from the skins right away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MACERATION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Little or none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 contact time outweighs the grape variety.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Aging and bottling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tank to bottle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BARRELS AND OAK CASKS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Wood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050" b="1" dirty="0">
                <a:solidFill>
                  <a:schemeClr val="bg1"/>
                </a:solidFill>
                <a:latin typeface="+mj-lt" pitchFamily="34" charset="0"/>
                <a:ea typeface="+mj-lt" pitchFamily="34" charset="-122"/>
                <a:cs typeface="+mj-lt" pitchFamily="34" charset="-120"/>
              </a:rPr>
              <a:t>Months</a:t>
            </a:r>
            <a:pPr indent="0" marL="0">
              <a:buNone/>
            </a:pPr>
            <a:r>
              <a:rPr lang="en-US" sz="1600" b="1" dirty="0">
                <a:solidFill>
                  <a:schemeClr val="bg1"/>
                </a:solidFill>
                <a:latin typeface="+mj-lt" pitchFamily="34" charset="0"/>
                <a:ea typeface="+mj-lt" pitchFamily="34" charset="-122"/>
                <a:cs typeface="+mj-lt" pitchFamily="34" charset="-120"/>
              </a:rPr>
              <a:t> or years</a:t>
            </a:r>
            <a:endParaRPr lang="en-US" sz="30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Oxygen enters slowly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STEEL TANKS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Steel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Sealed</a:t>
            </a:r>
            <a:pPr indent="0" marL="0">
              <a:buNone/>
            </a:pPr>
            <a:r>
              <a:rPr lang="en-US" sz="1600" b="1" dirty="0">
                <a:solidFill>
                  <a:schemeClr val="bg1"/>
                </a:solidFill>
                <a:latin typeface="+mj-lt" pitchFamily="34" charset="0"/>
                <a:ea typeface="+mj-lt" pitchFamily="34" charset="-122"/>
                <a:cs typeface="+mj-lt" pitchFamily="34" charset="-120"/>
              </a:rPr>
              <a:t> airtight</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Fruit aromas stay protected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CHANGES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Over time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Less</a:t>
            </a:r>
            <a:pPr indent="0" marL="0">
              <a:buNone/>
            </a:pPr>
            <a:r>
              <a:rPr lang="en-US" sz="1600" b="1" dirty="0">
                <a:solidFill>
                  <a:schemeClr val="accent1"/>
                </a:solidFill>
                <a:latin typeface="+mj-lt" pitchFamily="34" charset="0"/>
                <a:ea typeface="+mj-lt" pitchFamily="34" charset="-122"/>
                <a:cs typeface="+mj-lt" pitchFamily="34" charset="-120"/>
              </a:rPr>
              <a:t> acidity</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New aromas form</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3212440"/>
            <a:ext cx="108686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wine sit for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months, or years, inside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oak barrel?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THE BOTTLE IS SEALED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Blend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combining wines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even out taste and quality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Filter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clarification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residue and unwanted microbes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red winemaking apart from white winemaking?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 red winemaking the must macerates with the skins; in white winemaking the juice separates right away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Red wine only comes from grapes picked in autumn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Red winemaking skips crushing</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recaplica.com/en/science/how-wine-is-made/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OIV · Treccani · Encyclopaedia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Wine Is Made: The Winemaking Process, from Grape to Bottle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