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look at how a probability actually gets calculated, and three cases where intuitive reasoning fails in a predictable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no: it stays at 50%, because a fair coin has no memory of previous flips. That's the gambler's fallacy, coming up shortly.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a fair die, the probability of a number of at least five is 2/6, because there are two favorable outcomes out of six possible ones. This is classical probability: worked out in advance, without rolling anything.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law of large numbers says that repeating an experiment more and more times brings the observed relative frequency closer to the theoretical probability calculated in advance. With the die, the frequency observed over many rolls converges toward that same 2/6 from classical probability.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defines two events as independent when knowing one occurred doesn't change the probability of the other, and formalizes independence with the multiplication rule: P(A and B) = P(A) × P(B). In the textbook's example, with P(G)=0.6, P(H)=0.5 and P(G and H)=0.3, the product matches the intersection, confirming that G and H are independent. The addition rule subtracts the intersection so the shared cases aren't counted twice.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gambler's fallacy: believing that the outcome of an event independent of the past is influenced by earlier results in the same sequence. The next flip knows nothing about the flips before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23 people in a room, the probability that at least two share a birthday passes 50%. With 57 people it passes 99%. Intuition underestimates this because it pictures one person compared against everyone else, while the calculation checks every possible pair, which grows much faster than the number of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classic problem used to measure the base rate fallacy describes a person drawn at random from a group of 30 engineers and 70 lawyers, with the description matching the stereotype of the smaller group. Participants tend to ignore the 30/70 split and judge from the description alone: that's the base rate fallacy, the failure to combine prior probabilities with new information.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answer is the first: the 30/70 split is information to combine, not discard. A second question for the class: why does intuition underestimate the probability of a shared birthday among 23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basic formulas are enough to work out a classical or relative-frequency probability. The hard cases are the ones where intuition takes a wrong shortcut: the gambler's fallacy, the birthday problem, the base rate fallacy.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How to Calculate Probability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basic formulas, and where intuition misleads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QUICK QUESTION</a:t>
            </a:r>
            <a:endParaRPr lang="en-US" sz="1300" dirty="0"/>
          </a:p>
        </p:txBody>
      </p:sp>
      <p:sp>
        <p:nvSpPr>
          <p:cNvPr id="3" name="Shape 1"/>
          <p:cNvSpPr/>
          <p:nvPr/>
        </p:nvSpPr>
        <p:spPr>
          <a:xfrm>
            <a:off x="1793088" y="2474824"/>
            <a:ext cx="310636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After five heads in a row, is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tails more likely on the sixth</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flip?</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 DIE ROLL TO THE BASE RATE FALLACY</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Classical probability, with a die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Relative frequency, over many trials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Independent events and their rules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cases where intuition fails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Classical probability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Favorable outcomes over possible outcomes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NUMBER OF AT LEAST FIVE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favorable outcomes</a:t>
            </a:r>
            <a:pPr indent="0" marL="0">
              <a:lnSpc>
                <a:spcPct val="120000"/>
              </a:lnSpc>
              <a:buNone/>
            </a:pPr>
            <a:r>
              <a:rPr lang="en-US" sz="1500" dirty="0">
                <a:solidFill>
                  <a:schemeClr val="tx2"/>
                </a:solidFill>
                <a:latin typeface="+mn-lt" pitchFamily="34" charset="0"/>
                <a:ea typeface="+mn-lt" pitchFamily="34" charset="-122"/>
                <a:cs typeface="+mn-lt" pitchFamily="34" charset="-120"/>
              </a:rPr>
              <a:t>: rolling a 5 or a 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possible outcomes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faces of the die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probability</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ratio between the two numbers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Relative frequency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frequency observed over many trials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THEORY TO OBSERVATION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Few trials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observed frequency swings around</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Many trials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frequency settles down</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 very large number of trials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frequency converges to the theoretical value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Independent events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When one doesn't change the other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DO TWO INDEPENDENT EVENTS COMBINE?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Independence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One doesn't change the other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Knowing that one event occurred does not change the probability of the other.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Multiplication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For independent events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probability that both happen is P(A) times P(B).</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Addition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For the union of two events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P(A) plus P(B), minus the probability that both happen.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Where intuition misleads</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classic cases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Tails is never 'due'.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Even after five heads in a row, the probability of the sixth flip stays at 50%, because flips are independent events.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23 PEOPLE VERSUS 57 PEOPLE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23 people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PROBABILITY OF A MATCH</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passes 50%</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INTUITION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expects it much lower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57 people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PROBABILITY OF A MATCH</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passes 99%</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possible pairs grow fast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calculation checks every possible pair inside the whole group.</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30 ENGINEERS, 70 LAWYERS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engineers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smaller group</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lawyers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larger group</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proportion used</a:t>
            </a:r>
            <a:pPr indent="0" marL="0">
              <a:lnSpc>
                <a:spcPct val="120000"/>
              </a:lnSpc>
              <a:buNone/>
            </a:pPr>
            <a:r>
              <a:rPr lang="en-US" sz="1500" dirty="0">
                <a:solidFill>
                  <a:schemeClr val="tx2"/>
                </a:solidFill>
                <a:latin typeface="+mn-lt" pitchFamily="34" charset="0"/>
                <a:ea typeface="+mn-lt" pitchFamily="34" charset="-122"/>
                <a:cs typeface="+mn-lt" pitchFamily="34" charset="-120"/>
              </a:rPr>
              <a:t>: many people ignore the 30-70 split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If a group has 30 engineers and 70 lawyers, what should you check before judging a stereotyped description?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real proportion between the two groups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Only how closely the description matches the stereotype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total number of people in the group</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Go over the formulas and the traps intuition falls into </a:t>
            </a:r>
            <a:pPr indent="0" marL="0">
              <a:buNone/>
            </a:pPr>
            <a:r>
              <a:rPr lang="en-US" sz="1700" b="1" dirty="0">
                <a:solidFill>
                  <a:schemeClr val="bg1"/>
                </a:solidFill>
                <a:latin typeface="+mn-lt" pitchFamily="34" charset="0"/>
                <a:ea typeface="+mn-lt" pitchFamily="34" charset="-122"/>
                <a:cs typeface="+mn-lt" pitchFamily="34" charset="-120"/>
              </a:rPr>
              <a:t>recaplica.com/en/science/how-to-calculate-probability/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OpenStax · OnlineStatBook · Harvey Mudd College · PMC</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Calculate Probability: The Basic Formulas and Where Intuition Gets It Wrong — Recap</dc:title>
  <dc:subject>PptxGenJS Presentation</dc:subject>
  <dc:creator>Recaplica</dc:creator>
  <cp:lastModifiedBy>Recaplica</cp:lastModifiedBy>
  <cp:revision>1</cp:revision>
  <dcterms:created xsi:type="dcterms:W3CDTF">2026-10-14T06:50:40Z</dcterms:created>
  <dcterms:modified xsi:type="dcterms:W3CDTF">2026-10-14T06:50:40Z</dcterms:modified>
</cp:coreProperties>
</file>