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thunderstorm forms when warm, moist air near the ground gets pushed upward, meets atmospheric instability, and keeps rising until it builds a cumulonimbus. We'll look at what it takes to build one, how it changes over the course of an hour, and why some storms last far longer than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it snuffs itself out. The rain a thunderstorm produces creates a downdraft, a column of sinking air, and once the downdraft grows stronger than the updraft that fed the cloud, it cuts off the warm, moist air keeping it alive. The full process takes about an hour on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thunderstorm forms when warm, moist air near the ground gets pushed upward, by surface heating, along a front, over terrain, or by converging winds. If the surrounding atmosphere is unstable, the air keeps rising because it stays warmer and lighter than its surroundings, and that's how the water cycle feeds the growth of the cumulus cloud.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developing stage the cumulus cloud grows to about 6 km, with little or no rain. In the mature stage, the most dangerous one, the cloud reaches 12-18 km (12-15 km at mid-latitudes in summer), and updraft and downdraft coexist, bringing hail, frequent lightning, strong wind, and possible tornadoes. In the dissipating stage the downdraft takes over and the gust front cuts off the warm air that fed the cloud.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single cell lasts 30-60 minutes on average, according to the National Weather Service. Some storms, instead of dissipating, become self-regenerating (V-shaped): they re-form over the same area thanks to a steady supply of warm, moist air, often from the sea, dumping persistent and very intense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supercell contains an updraft that spins around a vertical axis, the mesocyclone, driven by wind shear, a wind that changes direction or speed with height. That rotation lets it outlast the mechanisms that usually shut down an ordinary storm, making it the type most linked to hail, damaging wind, and the most violent tornadoes.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NOAA's Storm Prediction Center's technical definition isn't about size, it's about rotation: a supercell is a supercell because its updraft spins, not because it's bigger or stronger than an ordinary storm.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Lightning comes from electric charges that moving air builds up as it slides past other air inside the cloud. A downburst forms when falling raindrops drag the surrounding air down with them, creating gusts of wind at ground level. Tornadoes are linked mostly to supercells, through the rotating mesocyclone. Some storms, instead of dissipating, keep regenerating over the same area thanks to a steady supply of warm, moist air, often from the sea, dumping persistent and very intense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sound travels much more slowly than light. The flash reaches your eyes almost instantly, while the boom of thunder, which has the same electrical origin, takes longer to cover the same distance to your 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first one. If there's time, a second question from the Recap's quiz: in which stage do updraft and downdraft coexist, making it the most dangerous one? (Answer: mature.)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Thunderstorms Form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Warm Air to Lightning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ASK</a:t>
            </a:r>
            <a:endParaRPr lang="en-US" sz="1300" dirty="0"/>
          </a:p>
        </p:txBody>
      </p:sp>
      <p:sp>
        <p:nvSpPr>
          <p:cNvPr id="3" name="Shape 1"/>
          <p:cNvSpPr/>
          <p:nvPr/>
        </p:nvSpPr>
        <p:spPr>
          <a:xfrm>
            <a:off x="503936" y="3212440"/>
            <a:ext cx="137241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an ordinary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thunderstorm die within 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hour?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takes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hour of life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cell to supercell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most dangerous stage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it takes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Warm air, moisture, a trigger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INGREDIENTS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Warm, moist air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Near the ground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Rises because it's lighter than cold air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Instability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the surrounding air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air keeps rising while it stays warmer than its surroundings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A lifting mechanism</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initial trigger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Surface heating, a front, terrain, or converging winds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An hour of 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Developing, mature, dissipating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CUMULUS GROWS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Developing</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almost no rain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HAIL AND LIGHTNING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Mature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12-18</a:t>
            </a:r>
            <a:pPr indent="0" marL="0">
              <a:buNone/>
            </a:pPr>
            <a:r>
              <a:rPr lang="en-US" sz="1600" b="1" dirty="0">
                <a:solidFill>
                  <a:schemeClr val="bg1"/>
                </a:solidFill>
                <a:latin typeface="+mj-lt" pitchFamily="34" charset="0"/>
                <a:ea typeface="+mj-lt" pitchFamily="34" charset="-122"/>
                <a:cs typeface="+mj-lt" pitchFamily="34" charset="-120"/>
              </a:rPr>
              <a:t> km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updraft and downdraft together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CLOUD THINS OUT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Dissipating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30-60</a:t>
            </a:r>
            <a:pPr indent="0" marL="0">
              <a:buNone/>
            </a:pPr>
            <a:r>
              <a:rPr lang="en-US" sz="1600" b="1" dirty="0">
                <a:solidFill>
                  <a:schemeClr val="accent1"/>
                </a:solidFill>
                <a:latin typeface="+mj-lt" pitchFamily="34" charset="0"/>
                <a:ea typeface="+mj-lt" pitchFamily="34" charset="-122"/>
                <a:cs typeface="+mj-lt" pitchFamily="34" charset="-120"/>
              </a:rPr>
              <a:t> min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total lifespan, then downdraft wins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SHORT CYCLE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minutes</a:t>
            </a:r>
            <a:pPr indent="0" marL="0">
              <a:lnSpc>
                <a:spcPct val="120000"/>
              </a:lnSpc>
              <a:buNone/>
            </a:pPr>
            <a:r>
              <a:rPr lang="en-US" sz="1500" dirty="0">
                <a:solidFill>
                  <a:schemeClr val="tx2"/>
                </a:solidFill>
                <a:latin typeface="+mn-lt" pitchFamily="34" charset="0"/>
                <a:ea typeface="+mn-lt" pitchFamily="34" charset="-122"/>
                <a:cs typeface="+mn-lt" pitchFamily="34" charset="-120"/>
              </a:rPr>
              <a:t>: lifespan of a single storm cell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kilometers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cloud height at the mature stage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V-shaped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pattern</a:t>
            </a:r>
            <a:pPr indent="0" marL="0">
              <a:lnSpc>
                <a:spcPct val="120000"/>
              </a:lnSpc>
              <a:buNone/>
            </a:pPr>
            <a:r>
              <a:rPr lang="en-US" sz="1500" dirty="0">
                <a:solidFill>
                  <a:schemeClr val="tx2"/>
                </a:solidFill>
                <a:latin typeface="+mn-lt" pitchFamily="34" charset="0"/>
                <a:ea typeface="+mn-lt" pitchFamily="34" charset="-122"/>
                <a:cs typeface="+mn-lt" pitchFamily="34" charset="-120"/>
              </a:rPr>
              <a:t>: some storms regenerate over the same area, dumping persistent rain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cell to supercell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some storms last far longer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ORDINARY STORM OR SUPERCELL?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Ordinary storm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UPDRAFT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Doesn't rotate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ENDING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Fades on its own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Supercell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UPDRAFT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Rotates, a mesocyclone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ENDING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Lasts much longer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What sets the supercell apart is its rotating updraft.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supercell isn't just a giant storm.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updraft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spins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around a vertical axis,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mesocyclone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driven by wind shear.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most dangerous stage</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Lightning, hail, wind, tornadoes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PHENOMENA OF THE MATURE STAGE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Lightning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Electric charge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Moving air builds it up inside the cloud, then it discharges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Hail and strong wind</a:t>
            </a:r>
            <a:endParaRPr lang="en-US" sz="16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Downburst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Falling rain drags the surrounding air downward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Tornadoes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Mostly in supercells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Linked to the rotating mesocyclone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ASK</a:t>
            </a:r>
            <a:endParaRPr lang="en-US" sz="1300" dirty="0"/>
          </a:p>
        </p:txBody>
      </p:sp>
      <p:sp>
        <p:nvSpPr>
          <p:cNvPr id="3" name="Shape 1"/>
          <p:cNvSpPr/>
          <p:nvPr/>
        </p:nvSpPr>
        <p:spPr>
          <a:xfrm>
            <a:off x="1971345" y="2843632"/>
            <a:ext cx="50191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thunder arrive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the lightning flash?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doesn't metal attract lightning?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what decides where lightning strikes is height, a pointy shape, and isolation, not the metal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metal repels electric charge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lightning always hits the lowest available point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recaplica.com/en/science/how-thunderstorms-form/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National Weather Service · UCAR · Storm Prediction Center · Aeronautica Militare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Thunderstorms Form: From Warm Air to Lightning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