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Today we answer one question: why does a mass make things fall, without ever touching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Earth curves the spacetime around it, and the apple follows that curvature to the ground. That is the heart of general relativity.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stops, from the theory's completion in 1915 to the navigation satellites orbiting overhead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Special relativity, from 1905, covers space, time, mass and energy, but only for an observer far from any source of gravity. That is the limit Einstein crossed with general relativity, completed ten years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mass placed in a region of space distorts the spacetime around it. Where masses exist, spacetime is curved, and curved spacetime has no straight lines: bodies follow geodesics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Physicist John Wheeler summed it up this way: mass shapes spacetime's geometry, and that geometry in turn guides how mass moves.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theory predicted that the Sun would bend the light of nearby stars. The 1919 eclipse observations, led by Arthur Eddington, showed bending consistent with that prediction: ESA calls it one of the most important eclipses in the history of science.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GPS satellites must correct their clocks for both theories combined: they gain about 38 microseconds a day compared with a clock on the ground, and without the correction the position error would grow by about 10 km a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option is correct. A second question for the class: NASA's Gravity Probe B mission measured an effect called frame-dragging. What does it drag, according to this effect, when a body like Earth rotates?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for watching: the full Recap, with its quiz and flashcards, stays on Recaplica for anyone who wants to review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General Relativity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Einstein's gravity, told as the geometry of spacetime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AN APPLE, NO HAND</a:t>
            </a:r>
            <a:endParaRPr lang="en-US" sz="1300" dirty="0"/>
          </a:p>
        </p:txBody>
      </p:sp>
      <p:sp>
        <p:nvSpPr>
          <p:cNvPr id="3" name="Shape 1"/>
          <p:cNvSpPr/>
          <p:nvPr/>
        </p:nvSpPr>
        <p:spPr>
          <a:xfrm>
            <a:off x="503936" y="2843632"/>
            <a:ext cx="634796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an apple fall with</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nothing pulling it down?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EINSTEIN TO A GPS SATELLITE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special relativity to gravity</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Gravity as curvature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1919 test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Effects measured today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00" b="1" dirty="0">
                <a:solidFill>
                  <a:schemeClr val="tx1"/>
                </a:solidFill>
                <a:latin typeface="+mj-lt" pitchFamily="34" charset="0"/>
                <a:ea typeface="+mj-lt" pitchFamily="34" charset="-122"/>
                <a:cs typeface="+mj-lt" pitchFamily="34" charset="-120"/>
              </a:rPr>
              <a:t>From special relativity to gravity</a:t>
            </a:r>
            <a:endParaRPr lang="en-US" sz="2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Ten years after 1905</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1905 TO 1915</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1905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special relativity</a:t>
            </a:r>
            <a:pPr indent="0" marL="0">
              <a:lnSpc>
                <a:spcPct val="120000"/>
              </a:lnSpc>
              <a:buNone/>
            </a:pPr>
            <a:r>
              <a:rPr lang="en-US" sz="1500" dirty="0">
                <a:solidFill>
                  <a:schemeClr val="tx2"/>
                </a:solidFill>
                <a:latin typeface="+mn-lt" pitchFamily="34" charset="0"/>
                <a:ea typeface="+mn-lt" pitchFamily="34" charset="-122"/>
                <a:cs typeface="+mn-lt" pitchFamily="34" charset="-120"/>
              </a:rPr>
              <a:t>: only holds far from any source of gravity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1915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general relativity</a:t>
            </a:r>
            <a:pPr indent="0" marL="0">
              <a:lnSpc>
                <a:spcPct val="120000"/>
              </a:lnSpc>
              <a:buNone/>
            </a:pPr>
            <a:r>
              <a:rPr lang="en-US" sz="1500" dirty="0">
                <a:solidFill>
                  <a:schemeClr val="tx2"/>
                </a:solidFill>
                <a:latin typeface="+mn-lt" pitchFamily="34" charset="0"/>
                <a:ea typeface="+mn-lt" pitchFamily="34" charset="-122"/>
                <a:cs typeface="+mn-lt" pitchFamily="34" charset="-120"/>
              </a:rPr>
              <a:t>: completed by Einstein on November 25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Gravity as curvature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Masses that warp spacetime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STRAIGHT LINES RUN OUT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No straight lines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Like on the surface of a sphere</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Space with no mass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Spacetime stays flat</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 mass arrives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Spacetime around it curves</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 body moves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It follows the geodesic, the straightest path available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CHECK</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 force pushes the apple off course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Earth's mass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curves the spacetime</a:t>
            </a:r>
            <a:pPr indent="0" marL="0">
              <a:lnSpc>
                <a:spcPct val="125000"/>
              </a:lnSpc>
              <a:buNone/>
            </a:pPr>
            <a:r>
              <a:rPr lang="en-US" sz="1750" dirty="0">
                <a:solidFill>
                  <a:srgbClr val="D8D6CF"/>
                </a:solidFill>
                <a:latin typeface="+mn-lt" pitchFamily="34" charset="0"/>
                <a:ea typeface="+mn-lt" pitchFamily="34" charset="-122"/>
                <a:cs typeface="+mn-lt" pitchFamily="34" charset="-120"/>
              </a:rPr>
              <a:t> around it, and the apple simply stays on the geodesic: in that curved geometry, that already is the straightest path there is.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1919 test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An eclipse puts the theory to the test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ECLIPSE THAT COUNTED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1919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May 29</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solar eclipse that let astronomers observe stars near the Sun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Eddington</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Cambridge astronomer</a:t>
            </a:r>
            <a:pPr indent="0" marL="0">
              <a:lnSpc>
                <a:spcPct val="120000"/>
              </a:lnSpc>
              <a:buNone/>
            </a:pPr>
            <a:r>
              <a:rPr lang="en-US" sz="1500" dirty="0">
                <a:solidFill>
                  <a:schemeClr val="tx2"/>
                </a:solidFill>
                <a:latin typeface="+mn-lt" pitchFamily="34" charset="0"/>
                <a:ea typeface="+mn-lt" pitchFamily="34" charset="-122"/>
                <a:cs typeface="+mn-lt" pitchFamily="34" charset="-120"/>
              </a:rPr>
              <a:t>: led the observations that confirmed the light-bending</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Effects measured today</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GPS to frame-dragging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BEYOND THE LIMIT OF SPECIAL RELATIVITY</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Special relativity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SCOPE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Space, time, energy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GRAVITY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Absent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General relativity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SCOPE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Adds gravity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GRAVITY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Curved spacetime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two theories cover two separate parts of Einstein's physics.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do GPS satellites need to correct their clocks?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of the combined effects of special and general relativity</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they orbit too close to the Sun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radio signals travel slower than light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FOR A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recaplica.com/en/science/general-relativity/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NASA · ESA · Einstein Online · Stanford</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General Relativity: What It Is and How It Explains Gravity — Recap</dc:title>
  <dc:subject>PptxGenJS Presentation</dc:subject>
  <dc:creator>Recaplica</dc:creator>
  <cp:lastModifiedBy>Recaplica</cp:lastModifiedBy>
  <cp:revision>1</cp:revision>
  <dcterms:created xsi:type="dcterms:W3CDTF">2026-10-19T08:28:43Z</dcterms:created>
  <dcterms:modified xsi:type="dcterms:W3CDTF">2026-10-19T08:28:43Z</dcterms:modified>
</cp:coreProperties>
</file>