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Fentanyl, sold in Italy under the brand name Fentanest, is a synthetic opioid used in neonatal intensive care units to ease pain and provide sedation for newborns on mechanical ventilation or undergoing invasive procedures. Guidelines from the Italian Society of Neonatology and recommendations from SARNePI list it among the drugs available for neonatal pain management, always administered and adjusted by specialized medical and nursing staff based on validated pain scales. These slides explain what the drug is, why it's chosen in the NICU, and what the studies actually say, without any dosing information, which always stays a clinical decision made by the care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validated assessment tools. Italian Law 38/2010, Article 7, classifies pain as a fifth vital sign, to be assessed and logged in the medical chart for every procedure considered painful, the same way heart rate or oxygen saturation would be. To put a number on pain a newborn can't describe in words, researchers have developed behavioral and physiological scales such as PIPP, DAN/APN, NIPS, and EDIN, which turn signals like facial expression, crying, heart rate, and oxygen saturation into a score.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review by Cavallaro and colleagues, published in Frontiers in Pediatrics in 2026, a newborn in the NICU faces an average of 7 to 17 painful procedures a day, often without adequate pain relief to cover them. Law 38/2010 classifies pain as a fifth vital sign, to be logged in the chart for every procedure considered painful. SIN's 2016 guidelines note, though, that the literature cited in the document reports only 11 to 35% of clinicians using pain assessment tools systematically, a gap worth sitting with between recommendations that have existed for years and how they are applied on the 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PIPP, the Premature Infant Pain Profile, is one of the most established, with more than 60 published studies behind it and an updated version, PIPP-R, from 2013. NIPS is also used with preterm infants. EDIN is designed for the prolonged discomfort typical of newborns on respiratory support in the NICU. There is also DAN/APN, which requires no equipment. All of them turn behavioral and physiological signals into a score. When an assessment indicates pain that needs pharmacological treatment and non-drug techniques aren't enough, fentanyl is given as an infusion or bolus, always titrated by clinical staff based on the score from the chosen scale and the individual newborn's condition.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SARNePI's 2012 recommendations group fentanyl with alfentanil, remifentanil, and sufentanil as synthetic opioids with a potency roughly 100 times that of morphine. Fentanyl is far more lipid-soluble than morphine, which lets it cross cell membranes faster, so it kicks in sooner but wears off quicker too. In Italy it's sold as Fentanest and appears in SIN's 2016 guidelines as one of the opioids available for managing procedural pain. SARNePI identifies it as the most widely used opioid for continuous sedation of newborns on mechanical ventilation, thanks to good cardiovascular stability and fewer side effects than other options, even though prolonged infusions lead to faster dependence buildup than with morphine. The same recommendations give fentanyl a grade B rating for patients with cardiovascular instability, and for newborns specifically in cases of persistent pulmonary hypertension.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review by Cavallaro and colleagues, published in Frontiers in Pediatrics in March 2026, describes morphine as slower to take effect, with active metabolites that accumulate and more gastrointestinal slowdown, and fentanyl as fast, highly lipid-soluble, with minimal histamine release and less gut slowdown. The other two in the family are sufentanil, very potent and quick to diffuse into the central nervous system, and remifentanil, with an ultra-short half-life and minute-by-minute titration, though neonatal data remain scarce. The same authors cite the multicenter European EUROPAIN study to flag a broader problem, in many NICUs opioids and sedatives are used fairly often without an adequate pain assessment behind the decision.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starting point is an assessment with one of the validated scales, logged in the chart as Law 38/2010 requires. When that assessment indicates pain needing pharmacological treatment and non-drug techniques aren't enough, fentanyl is given as an infusion or bolus, always titrated by clinical staff based on the score from the chosen scale and the individual newborn's condition. There's no fixed amount that applies to everyone, and that call belongs entirely to the medical and nursing team. Cavallaro et al.'s 2026 review reports that routine opioid administration, when it isn't guided by a case-by-case pain assessment, doesn't shorten mechanical ventilation or reduce mortality, an argument for selective use anchored to the scales.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frequently cited risk for fentanyl in newborns is chest-wall rigidity. SARNePI describes it as a significant side effect that shows up mainly after rapid infusion, alongside laryngospasm. Cavallaro et al.'s 2026 review describes this dose- and rate-dependent rigidity as the main risk associated with remifentanil, also present with fentanyl, a stiffening of the breathing muscles that can interfere with the mechanics of breathing. Like all opioids at equivalent analgesic doses, fentanyl also carries class-wide side effects, among them respiratory depression, suppressed cough reflex, nausea, pupil constriction, itching, low blood pressure, slowed gut motility, and urinary retention. SARNePI notes these effects are generally manageable with supportive medications, anti-nausea drugs, antihistamines, laxatives, or, for more pronounced respiratory depression, naloxone. Those interventions, too, remain clinical decisions made by the care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SARNePI flags fentanyl as not licensed for use under 2 years as of June 2000, which makes its use in a newborn off-label relative to the Italian drug label. Off-label doesn't mean experimental, it means the official authorization doesn't cover that age group, often because registration trials involving newborns and young children are missing. SARNePI describes pediatric patients as therapeutic orphans for this reason, and requires that using an off-label drug involve a therapeutic decision by the physician and the parents' written informed consent. On the second front, Cavallaro et al.'s 2026 review reports that routine opioid use, when not guided by a pain assessment, doesn't shorten ventilation time or reduce mortality. On the third, long-term neurodevelopmental outcomes remain inconsistent across studies, some observational research has linked opioid exposure to lower developmental scores or impaired eye-hand coordination at 24 months, but the more rigorous systematic reviews find very low-certainty evidence, with heavy confounding from the severity of the underlying illness.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Between May 2019 and December 2020, the NICU at Mount Sinai Hospital in Toronto trialed intranasal fentanyl as procedural pain relief for preterm infants who lacked intravenous access. Cheng and colleagues retrospectively reviewed 22 doses given to 13 infants, median gestational age 27 weeks, used mainly before a lumbar puncture, 12 of 22 occasions, placement of a peripherally inserted central catheter, 6 occasions, or intubation, 4 occasions. The PIPP pain score dropped on average after the procedure, a statistically significant difference. Out of 22 doses, two respiratory adverse events occurred, one apnea episode resolved with positive-pressure ventilation and one desaturation episode managed with a temporary increase in oxygen. The authors themselves describe their experience as limited and present it as a possible option when intravenous access isn't available. A study of 13 patients can't support firm conclusions.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SARNePI's 2012 recommendations list chest-wall rigidity, alongside laryngospasm, among the important side effects in newborns, and Cavallaro et al.'s 2026 review describes the same dose- and rate-dependent rigidity as the main risk of this drug class. If there's time, a second question from the Recap quiz, true or false, routine opioid use not guided by a pain assessment shortens ventilation time and reduces mortality. False, the review reports the opposite, and uses that finding to argue for selective, pain-guided use.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There's no fixed amount that applies to everyone, and that call belongs entirely to the medical and nursing team, which titrates the drug based on the score from the chosen scale and the individual newborn's condition. This Recap is for general information and describes what scientific research shows overall, it does not replace the judgment of the neonatology team handling a specific case. For any concern about pain management, sedation, or the clinical condition of a hospitalized newborn, the right person to talk to is always the attending neonatologist or the unit's nursing staff.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Recap online carries the 5-question quiz and the 8 flashcards, with the full sources at the bottom of the page. Worth repeating here, these slides describe what the research shows, without any dosing information, which always stays a clinical decision made by the care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Fentanyl in neonatal intensive care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Why it's used, how the decision is made, what the evidence shows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OPENING QUESTION</a:t>
            </a:r>
            <a:endParaRPr lang="en-US" sz="1300" dirty="0"/>
          </a:p>
        </p:txBody>
      </p:sp>
      <p:sp>
        <p:nvSpPr>
          <p:cNvPr id="3" name="Shape 1"/>
          <p:cNvSpPr/>
          <p:nvPr/>
        </p:nvSpPr>
        <p:spPr>
          <a:xfrm>
            <a:off x="503936" y="1737208"/>
            <a:ext cx="5822137"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 you measure pain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newborn can't describe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words?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ROUTE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Pain that has to be measured</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fentanyl, specifically</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known risks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research says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Pain that has to be measured</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vital sign, required by law</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PAIN IN THE NICU, MEASURED LESS OFTEN THAN IT COULD BE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painful procedures a day</a:t>
            </a:r>
            <a:pPr indent="0" marL="0">
              <a:lnSpc>
                <a:spcPct val="120000"/>
              </a:lnSpc>
              <a:buNone/>
            </a:pPr>
            <a:r>
              <a:rPr lang="en-US" sz="1500" dirty="0">
                <a:solidFill>
                  <a:schemeClr val="tx2"/>
                </a:solidFill>
                <a:latin typeface="+mn-lt" pitchFamily="34" charset="0"/>
                <a:ea typeface="+mn-lt" pitchFamily="34" charset="-122"/>
                <a:cs typeface="+mn-lt" pitchFamily="34" charset="-120"/>
              </a:rPr>
              <a:t>: On average, for a newborn in the NICU</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11-35%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clinicians, according to SIN</a:t>
            </a:r>
            <a:pPr indent="0" marL="0">
              <a:lnSpc>
                <a:spcPct val="120000"/>
              </a:lnSpc>
              <a:buNone/>
            </a:pPr>
            <a:r>
              <a:rPr lang="en-US" sz="1500" dirty="0">
                <a:solidFill>
                  <a:schemeClr val="tx2"/>
                </a:solidFill>
                <a:latin typeface="+mn-lt" pitchFamily="34" charset="0"/>
                <a:ea typeface="+mn-lt" pitchFamily="34" charset="-122"/>
                <a:cs typeface="+mn-lt" pitchFamily="34" charset="-120"/>
              </a:rPr>
              <a:t>: Use the pain scales systematically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Italian law on pain</a:t>
            </a:r>
            <a:pPr indent="0" marL="0">
              <a:lnSpc>
                <a:spcPct val="120000"/>
              </a:lnSpc>
              <a:buNone/>
            </a:pPr>
            <a:r>
              <a:rPr lang="en-US" sz="1500" dirty="0">
                <a:solidFill>
                  <a:schemeClr val="tx2"/>
                </a:solidFill>
                <a:latin typeface="+mn-lt" pitchFamily="34" charset="0"/>
                <a:ea typeface="+mn-lt" pitchFamily="34" charset="-122"/>
                <a:cs typeface="+mn-lt" pitchFamily="34" charset="-120"/>
              </a:rPr>
              <a:t>: Pain logged as a fifth vital sign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OF THE VALIDATED SCALES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PIPP</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Premature Infant Pain Profile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Well established, with a 2013 update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NIPS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Also used with preterm infants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Behavioral and physiological signals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EDIN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For prolonged discomfort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newborns on respiratory support</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Why fentanyl, specifically</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synthetic opioid, and its reasons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IT IS, AND WHY IT REACHES THE UNIT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the potency of morphine, roughly</a:t>
            </a:r>
            <a:pPr indent="0" marL="0">
              <a:lnSpc>
                <a:spcPct val="120000"/>
              </a:lnSpc>
              <a:buNone/>
            </a:pPr>
            <a:r>
              <a:rPr lang="en-US" sz="1500" dirty="0">
                <a:solidFill>
                  <a:schemeClr val="tx2"/>
                </a:solidFill>
                <a:latin typeface="+mn-lt" pitchFamily="34" charset="0"/>
                <a:ea typeface="+mn-lt" pitchFamily="34" charset="-122"/>
                <a:cs typeface="+mn-lt" pitchFamily="34" charset="-120"/>
              </a:rPr>
              <a:t>: A synthetic opioid, according to SARNePI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Fast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onset of the effect</a:t>
            </a:r>
            <a:pPr indent="0" marL="0">
              <a:lnSpc>
                <a:spcPct val="120000"/>
              </a:lnSpc>
              <a:buNone/>
            </a:pPr>
            <a:r>
              <a:rPr lang="en-US" sz="1500" dirty="0">
                <a:solidFill>
                  <a:schemeClr val="tx2"/>
                </a:solidFill>
                <a:latin typeface="+mn-lt" pitchFamily="34" charset="0"/>
                <a:ea typeface="+mn-lt" pitchFamily="34" charset="-122"/>
                <a:cs typeface="+mn-lt" pitchFamily="34" charset="-120"/>
              </a:rPr>
              <a:t>: High lipid solubility, shorter duration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Stable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on the cardiovascular side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most used opioid during ventilation; prolonged infusions build dependence faster than morphine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OPIOIDS SIDE BY SIDE, IN THE 2026 REVIEW</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Morphine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ONSET OF THE EFFECT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Slower</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BODY</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Metabolites accumulate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Fentanyl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ONSET OF THE EFFECT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Fast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IN THE BODY</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Minimal histamine release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During mechanical ventilation, fentanyl is the most used.</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DECISION IS REACHED</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91717"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law</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pain in the chart</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Selective use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not routine</a:t>
            </a:r>
            <a:endParaRPr lang="en-US" sz="1600" dirty="0"/>
          </a:p>
        </p:txBody>
      </p:sp>
      <p:sp>
        <p:nvSpPr>
          <p:cNvPr id="6" name="Shape 4"/>
          <p:cNvSpPr/>
          <p:nvPr/>
        </p:nvSpPr>
        <p:spPr>
          <a:xfrm>
            <a:off x="1150315"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7190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assessment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with a validated scale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Not drugs first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non-drug techniques come first</a:t>
            </a:r>
            <a:endParaRPr lang="en-US" sz="1400" dirty="0"/>
          </a:p>
        </p:txBody>
      </p:sp>
      <p:sp>
        <p:nvSpPr>
          <p:cNvPr id="10" name="Shape 8"/>
          <p:cNvSpPr/>
          <p:nvPr/>
        </p:nvSpPr>
        <p:spPr>
          <a:xfrm>
            <a:off x="7755941"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77753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titration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decided by the care team</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known risks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literature flags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MOST REPORTED</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Chest wall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Rigidity</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Mainly after a rapid infusion</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CLASS-WIDE EFFECTS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Like all opioids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3600" b="1" dirty="0">
                <a:solidFill>
                  <a:schemeClr val="bg1"/>
                </a:solidFill>
                <a:latin typeface="+mj-lt" pitchFamily="34" charset="0"/>
                <a:ea typeface="+mj-lt" pitchFamily="34" charset="-122"/>
                <a:cs typeface="+mj-lt" pitchFamily="34" charset="-120"/>
              </a:rPr>
              <a:t>Breath</a:t>
            </a:r>
            <a:pPr indent="0" marL="0">
              <a:buNone/>
            </a:pPr>
            <a:r>
              <a:rPr lang="en-US" sz="1600" b="1" dirty="0">
                <a:solidFill>
                  <a:schemeClr val="bg1"/>
                </a:solidFill>
                <a:latin typeface="+mj-lt" pitchFamily="34" charset="0"/>
                <a:ea typeface="+mj-lt" pitchFamily="34" charset="-122"/>
                <a:cs typeface="+mj-lt" pitchFamily="34" charset="-120"/>
              </a:rPr>
              <a:t> and gut</a:t>
            </a:r>
            <a:endParaRPr lang="en-US" sz="3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Respiratory depression, slowed gut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WHAT IS DONE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Supportive drugs</a:t>
            </a:r>
            <a:endParaRPr lang="en-US" sz="21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850" b="1" dirty="0">
                <a:solidFill>
                  <a:schemeClr val="accent1"/>
                </a:solidFill>
                <a:latin typeface="+mj-lt" pitchFamily="34" charset="0"/>
                <a:ea typeface="+mj-lt" pitchFamily="34" charset="-122"/>
                <a:cs typeface="+mj-lt" pitchFamily="34" charset="-120"/>
              </a:rPr>
              <a:t>Team</a:t>
            </a:r>
            <a:pPr indent="0" marL="0">
              <a:buNone/>
            </a:pPr>
            <a:r>
              <a:rPr lang="en-US" sz="1600" b="1" dirty="0">
                <a:solidFill>
                  <a:schemeClr val="accent1"/>
                </a:solidFill>
                <a:latin typeface="+mj-lt" pitchFamily="34" charset="0"/>
                <a:ea typeface="+mj-lt" pitchFamily="34" charset="-122"/>
                <a:cs typeface="+mj-lt" pitchFamily="34" charset="-120"/>
              </a:rPr>
              <a:t> decisions</a:t>
            </a:r>
            <a:endParaRPr lang="en-US" sz="38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Anti-nausea drugs, antihistamines, laxatives</a:t>
            </a:r>
            <a:endParaRPr lang="en-US" sz="13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What the research says</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Open questions the authors state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QUESTIONS THE RESEARCH LEAVES OPEN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Off-label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Not licensed under 2 years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Not experimental, like many pediatric drugs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Routine use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When not guided by pain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No shorter ventilation, no lower mortality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Long term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Neurological outcomes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Inconsistent studies, very low certainty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INTRANASAL FENTANYL, AN EXPERIENCE CALLED LIMITED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preterm infants, in Toronto</a:t>
            </a:r>
            <a:pPr indent="0" marL="0">
              <a:lnSpc>
                <a:spcPct val="120000"/>
              </a:lnSpc>
              <a:buNone/>
            </a:pPr>
            <a:r>
              <a:rPr lang="en-US" sz="1500" dirty="0">
                <a:solidFill>
                  <a:schemeClr val="tx2"/>
                </a:solidFill>
                <a:latin typeface="+mn-lt" pitchFamily="34" charset="0"/>
                <a:ea typeface="+mn-lt" pitchFamily="34" charset="-122"/>
                <a:cs typeface="+mn-lt" pitchFamily="34" charset="-120"/>
              </a:rPr>
              <a:t>: Between May 2019 and December 2020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PIPP</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pain score</a:t>
            </a:r>
            <a:pPr indent="0" marL="0">
              <a:lnSpc>
                <a:spcPct val="120000"/>
              </a:lnSpc>
              <a:buNone/>
            </a:pPr>
            <a:r>
              <a:rPr lang="en-US" sz="1500" dirty="0">
                <a:solidFill>
                  <a:schemeClr val="tx2"/>
                </a:solidFill>
                <a:latin typeface="+mn-lt" pitchFamily="34" charset="0"/>
                <a:ea typeface="+mn-lt" pitchFamily="34" charset="-122"/>
                <a:cs typeface="+mn-lt" pitchFamily="34" charset="-120"/>
              </a:rPr>
              <a:t>: Dropped on average, significantly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adverse events out of 22 doses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apnea, one desaturation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is the most frequently reported adverse effect in newborns?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Chest-wall rigidity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Permanent hearing loss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sustained rise in body temperature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FIXED POINT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amount is decided by the care team, one newborn at a time.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Fentanyl is always administered and adjusted by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specialized medical and nursing staff</a:t>
            </a:r>
            <a:pPr indent="0" marL="0">
              <a:lnSpc>
                <a:spcPct val="125000"/>
              </a:lnSpc>
              <a:buNone/>
            </a:pPr>
            <a:r>
              <a:rPr lang="en-US" sz="1750" dirty="0">
                <a:solidFill>
                  <a:srgbClr val="D8D6CF"/>
                </a:solidFill>
                <a:latin typeface="+mn-lt" pitchFamily="34" charset="0"/>
                <a:ea typeface="+mn-lt" pitchFamily="34" charset="-122"/>
                <a:cs typeface="+mn-lt" pitchFamily="34" charset="-120"/>
              </a:rPr>
              <a:t>, based on validated pain scales,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never self-administered</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any concern about a hospitalized newborn, the right person to talk to is the attending neonatologist or the unit's nursing staff.</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recaplica.com/en/science/fentanyl-neonatal-intensive-care/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SARNePI · SIN · Cavallaro et al., 2026 · Cheng et al., 2022</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Fentanyl in the NICU: How It's Used and What the Evidence Shows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