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walk through the system Euclid used to build all of geometry, in Alexandria, Egypt, around 300 BC, starting from a short list of stated premises.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sits in the five postulates and five common notions that open Book I of the Elements, from there Euclid derives every theorem through rigorous proof.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Books 1-6 cover plane geometry, books 7-9 number theory, book 10 irrational numbers, the last three solid geometry.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calls the common notions "axioms" specifically to set them apart from the postulates, which stay specific assumptions about geometry.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Wallis and Saccheri each tried and failed to derive it from the other four; Lobachevsky and Bolyai built a working system on its negation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for the class, denying a postulate instead of proving it can open up a new and consistent geometric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theorems are built step by step from the same starting premises, never resorting to directly measuring a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the second one, on the single parallel. Second question for the class, why did it take two centuries to realize the fifth postulate could not be proved from the other four?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a concept map, a quiz, and flashcards to review postulates and theorems.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Euclidean Geometry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Euclid's Postulates and the Theorems of the Elements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HOOK</a:t>
            </a:r>
            <a:endParaRPr lang="en-US" sz="1300" dirty="0"/>
          </a:p>
        </p:txBody>
      </p:sp>
      <p:sp>
        <p:nvSpPr>
          <p:cNvPr id="3" name="Shape 1"/>
          <p:cNvSpPr/>
          <p:nvPr/>
        </p:nvSpPr>
        <p:spPr>
          <a:xfrm>
            <a:off x="503936" y="2106016"/>
            <a:ext cx="426085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All of geometry starts from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five basic assumptions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PATH</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Elements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Postulates and Common Notions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Fifth Postulate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Proven Theorems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WORK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books</a:t>
            </a:r>
            <a:pPr indent="0" marL="0">
              <a:lnSpc>
                <a:spcPct val="120000"/>
              </a:lnSpc>
              <a:buNone/>
            </a:pPr>
            <a:r>
              <a:rPr lang="en-US" sz="1500" dirty="0">
                <a:solidFill>
                  <a:schemeClr val="tx2"/>
                </a:solidFill>
                <a:latin typeface="+mn-lt" pitchFamily="34" charset="0"/>
                <a:ea typeface="+mn-lt" pitchFamily="34" charset="-122"/>
                <a:cs typeface="+mn-lt" pitchFamily="34" charset="-120"/>
              </a:rPr>
              <a:t>: make up the entire Elements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definitions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open Book I, ahead of postulates and common notions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postulates</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five common notions, close out Book I's premises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BASICS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Definitions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23</a:t>
            </a:r>
            <a:pPr indent="0" marL="0">
              <a:buNone/>
            </a:pPr>
            <a:r>
              <a:rPr lang="en-US" sz="1600" b="1" dirty="0">
                <a:solidFill>
                  <a:schemeClr val="bg1"/>
                </a:solidFill>
                <a:latin typeface="+mj-lt" pitchFamily="34" charset="0"/>
                <a:ea typeface="+mj-lt" pitchFamily="34" charset="-122"/>
                <a:cs typeface="+mj-lt" pitchFamily="34" charset="-120"/>
              </a:rPr>
              <a:t> terms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point, line, plane, angle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CONSTRUCTIONS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Postulates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assumptions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geometric actions allowed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GENERAL TRUTHS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150" b="1" dirty="0">
                <a:solidFill>
                  <a:schemeClr val="accent1"/>
                </a:solidFill>
                <a:latin typeface="+mj-lt" pitchFamily="34" charset="0"/>
                <a:ea typeface="+mj-lt" pitchFamily="34" charset="-122"/>
                <a:cs typeface="+mj-lt" pitchFamily="34" charset="-120"/>
              </a:rPr>
              <a:t>Common notions</a:t>
            </a:r>
            <a:endParaRPr lang="en-US" sz="21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5</a:t>
            </a:r>
            <a:pPr indent="0" marL="0">
              <a:buNone/>
            </a:pPr>
            <a:r>
              <a:rPr lang="en-US" sz="1600" b="1" dirty="0">
                <a:solidFill>
                  <a:schemeClr val="accent1"/>
                </a:solidFill>
                <a:latin typeface="+mj-lt" pitchFamily="34" charset="0"/>
                <a:ea typeface="+mj-lt" pitchFamily="34" charset="-122"/>
                <a:cs typeface="+mj-lt" pitchFamily="34" charset="-120"/>
              </a:rPr>
              <a:t> principles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hold beyond geometry</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CENTURIES OF ATTEMPTS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Gauss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works on the same problem, does not publish</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Wallis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1600s, tries with similar polygons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Saccheri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1700s, proof by contradiction</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Lobachevsky and Bolyai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1820s, deny the postulate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FIFTH POSTULATE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fifth postulate survived two centuries of attempted proofs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John Wallis in the 1600s and Girolamo Saccheri in the 1700s tried to derive it from the other four and failed. In the 1820s Lobachevsky and Bolyai showed that denying it produced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an equally consistent geometry</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starting point of non-Euclidean geometry.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THEOREMS, ONE METHOD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Pythagorean theorem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Book I, propositions 46-48</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SAYS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square on the hypotenuse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Thales' theorem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Book III, proposition 31</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SAYS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right angle in a semicircle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Both grow out of the same five postulates.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Euclid's fifth postulate say?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All right angles are equal to one another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Through an outside point, exactly one parallel line passes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whole is greater than the part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NEXT STEP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recaplica.com/en/science/euclidean-geometry/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MacTutor · Wikipedia · Stanford Encyclopedia of Philosophy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Euclidean Geometry: What It Is and How Euclid's Postulates Work — Recap</dc:title>
  <dc:subject>PptxGenJS Presentation</dc:subject>
  <dc:creator>Recaplica</dc:creator>
  <cp:lastModifiedBy>Recaplica</cp:lastModifiedBy>
  <cp:revision>1</cp:revision>
  <dcterms:created xsi:type="dcterms:W3CDTF">2026-09-20T19:29:35Z</dcterms:created>
  <dcterms:modified xsi:type="dcterms:W3CDTF">2026-09-20T19:29:35Z</dcterms:modified>
</cp:coreProperties>
</file>