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 Erikson was a psychoanalyst who described human development as a journey through eight stages, from birth to old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Erikson, getting through a stage means resolving that phase's conflict by leaning into an adaptive response; only then does the person have the strength to face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Erikson trained in analysis with Anna Freud at the Vienna Psychoanalytic Institute, graduating in 1933. After the Nazi rise to power he moved to the United States, where he taught at Yale and Harvard.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Conflicts arise when the environment places new demands on the person; resolving them, in an adaptive way, involves a change in personality and builds the strength for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person faces a choice between an adaptive and a maladaptive way of dealing with the conflict; only by resolving it do they gain the strength for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first and the eighth stage sit six more conflicts: Autonomy vs. Shame and Doubt, Initiative vs. Guilt, and Industry vs. Inferiority in childhood; Intimacy vs. Isolation and Generativity vs. Stagnation in adulthood.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adulthood, conflicts move away from the family of origin: first toward relationships the person has built, and finally toward taking stock of an entire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stage, if its conflict is resolved, leaves the person with a virtue: from the hope of early infancy to the wisdom of late adulthood.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second stage alone, one source says one to two years, another two to three, a third eighteen months to three years: it's the same stage, read with different margins.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Identity vs. Role Confusion: the adolescent searches for an identity that carries them into adulthood. Follow-up for the room: which stage comes first, Trust vs. Mistrust or Autonomy vs. Shame and Doubt?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Erikson's biography and the virtue tied to each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Erik Erikson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Eight stages, one conflict each, from birth to old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3936" y="2106016"/>
            <a:ext cx="4833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take to get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each stage of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Erikson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psychosocial theory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stages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virtue of each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Erikson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Frankfurt to Harvard, by way of Vienna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PSYCHOANALYST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Erik Erikson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1902-1994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Frankfurt, Germany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Graduates in psychoanalysis in Vienna, with Anna Freud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Childhood and Society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Harwich, Massachusetts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psychosocial theory</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Eight stages, one conflict each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HEART OF THE THEORY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a whole lifetime, from birth to old 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conflict per stage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to face in an adaptive or a maladaptive way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Childhood and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book that introduced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ADAPTIVE OR MALADAPTIVE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Adaptive path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challenge is faced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virtue is gained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Maladaptive path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challenge is avoided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strength is missing later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stage puts the choice in the person's own hands.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eight stages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early infancy to old 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BIRTH TO OLD 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Infancy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Trust vs. Mistrust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Adolescence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Identity vs. Role Confusion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adulthood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Integrity vs. Despair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ADULTHOOD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Intimacy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Early adulthood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Isolation: love relationships take center stage.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Middle adulthood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Stagnation: caring for the next generation.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Late adulthood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Vs. Despair: accepting one's whole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The virtue of each stage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resolving the conflict earns you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STAGE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Trust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Hope</a:t>
            </a:r>
            <a:pPr indent="0" marL="0">
              <a:buNone/>
            </a:pPr>
            <a:r>
              <a:rPr lang="en-US" sz="1600" b="1" dirty="0">
                <a:solidFill>
                  <a:schemeClr val="bg1"/>
                </a:solidFill>
                <a:latin typeface="+mj-lt" pitchFamily="34" charset="0"/>
                <a:ea typeface="+mj-lt" pitchFamily="34" charset="-122"/>
                <a:cs typeface="+mj-lt" pitchFamily="34" charset="-120"/>
              </a:rPr>
              <a:t> virtue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Grows when the environment is reliable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STAGE 5</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Identity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Fidelity</a:t>
            </a:r>
            <a:pPr indent="0" marL="0">
              <a:buNone/>
            </a:pPr>
            <a:r>
              <a:rPr lang="en-US" sz="1600" b="1" dirty="0">
                <a:solidFill>
                  <a:schemeClr val="bg1"/>
                </a:solidFill>
                <a:latin typeface="+mj-lt" pitchFamily="34" charset="0"/>
                <a:ea typeface="+mj-lt" pitchFamily="34" charset="-122"/>
                <a:cs typeface="+mj-lt" pitchFamily="34" charset="-120"/>
              </a:rPr>
              <a:t> virtue</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Staying true to oneself and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STAGE 8</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Integrity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Wisdom</a:t>
            </a:r>
            <a:pPr indent="0" marL="0">
              <a:buNone/>
            </a:pPr>
            <a:r>
              <a:rPr lang="en-US" sz="1600" b="1" dirty="0">
                <a:solidFill>
                  <a:schemeClr val="accent1"/>
                </a:solidFill>
                <a:latin typeface="+mj-lt" pitchFamily="34" charset="0"/>
                <a:ea typeface="+mj-lt" pitchFamily="34" charset="-122"/>
                <a:cs typeface="+mj-lt" pitchFamily="34" charset="-120"/>
              </a:rPr>
              <a:t> virtue</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Looking back on one's whole life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Erikson's stages don't have fixed ages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Each academic source gives every stage its own age range, and the margins shift from one source to another.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conflict does Erikson tie to adolescence?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Identity vs. Role Confusion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Trust vs. Mistrust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Intimacy vs. Isolation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Erik Erikson </a:t>
            </a:r>
            <a:pPr indent="0" marL="0">
              <a:buNone/>
            </a:pPr>
            <a:r>
              <a:rPr lang="en-US" sz="1700" b="1" dirty="0">
                <a:solidFill>
                  <a:schemeClr val="bg1"/>
                </a:solidFill>
                <a:latin typeface="+mn-lt" pitchFamily="34" charset="0"/>
                <a:ea typeface="+mn-lt" pitchFamily="34" charset="-122"/>
                <a:cs typeface="+mn-lt" pitchFamily="34" charset="-120"/>
              </a:rPr>
              <a:t>recaplica.com/en/science/eriksons-stages-of-psychosocial-development/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SUNY Cortland · New World Encyclopedia · Encyclopedia.com · SimplyPsychology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Erikson's Stages of Psychosocial Development: Who Erik Erikson Was — Recap</dc:title>
  <dc:subject>PptxGenJS Presentation</dc:subject>
  <dc:creator>Recaplica</dc:creator>
  <cp:lastModifiedBy>Recaplica</cp:lastModifiedBy>
  <cp:revision>1</cp:revision>
  <dcterms:created xsi:type="dcterms:W3CDTF">2026-09-29T21:21:44Z</dcterms:created>
  <dcterms:modified xsi:type="dcterms:W3CDTF">2026-09-29T21:21:44Z</dcterms:modified>
</cp:coreProperties>
</file>