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Energy sustainability describes energy that is produced and used so that it stays available, stays affordable and leaves a limited environmental footprint. There are two practical levers, renewable sources and energy efficiency.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provisional Eurostat data, in 2025 renewable sources supplied 26.2% of the European Union's gross final energy consumption, up from 25.2% in 2024. The European target for 2030 is 42.5%.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IEA says it works with governments and industry towards an energy future that is secure, affordable and sustainable for all. Reading those three conditions as a trilemma is the usual shorthand for that set, not a wording of the agency itself.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Renewables 2025 report gives these figures as projections, not as recorded results. After solar come wind, hydropower, bioenergy and geothermal.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2025 figure is provisional and climbs from 25.2% in 2024. The pace Eurostat calculates for reaching the target is 3.3 percentage points a year.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jobs figure refers to 2024 and comes from an estimate the IEA revised upwards compared with the previous edition of the report. In the scenario of net zero emissions by 2050, the spending needed on efficiency in buildings, transport and industry rises to around 1,900 billion dollars.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figures hold inside the path towards net zero emissions by 2050, not as a trend already under way. The demand side enters the 2030 arithmetic alongside the growth of renewables.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expected improvement is 1.8%, measured as the change in primary energy intensity, and it climbs from about 1% in 2024. A second question for the class, which technology alone covers almost 80% of the renewable growth forecast for 2030?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page gathers the Eurostat data on the European Union, the IEA forecasts for 2030 and the part on energy efficiency, with a quiz and flashcards for revision.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Energy sustainability</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What it means and how to achieve it</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IN THE EUROPEAN UNION, IN 2025</a:t>
            </a:r>
            <a:endParaRPr lang="en-US" sz="1300" dirty="0"/>
          </a:p>
        </p:txBody>
      </p:sp>
      <p:sp>
        <p:nvSpPr>
          <p:cNvPr id="3" name="Shape 1"/>
          <p:cNvSpPr/>
          <p:nvPr/>
        </p:nvSpPr>
        <p:spPr>
          <a:xfrm>
            <a:off x="503936" y="1737208"/>
            <a:ext cx="2989580"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How much European energy</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comes from renewable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sources?</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IEA AND EUROSTAT DATA</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the IEA asks of energy</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Where the energy comes from</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Europe at 26.2% in 2025</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How much energy a service needs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OFTEN SUMMARISED AS AN ENERGY TRILEMMA</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Secure</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Available when it is needed</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The energy arrives at the moment it is called for.</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Affordable</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Payable by households and firms</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The cost stays within reach of whoever uses it.</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Sustainable</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Limited environmental footprint</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Producing energy weighs little on the environment.</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IEA FORECASTS IN THE RENEWABLES 2025 REPORT</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4,600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GW more</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rise in renewable capacity expected worldwide between 2025 and 2030</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80%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almost, from solar</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part of that rise covered by solar photovoltaic on its own</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2.6</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times the 2022 level</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renewable capacity the forecast reaches by 2030</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EUROSTAT, GROSS FINAL ENERGY CONSUMPTION</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26.2%</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in 2025</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share of European Union energy from renewable sources, a provisional figure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42.5%</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target for 2030</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European goal, set for the Union as a whole</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3.3</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points a year</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average growth it would take from 2026 to 2030 to get there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IEA, ENERGY EFFICIENCY 2025</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1.8%</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expected in 2025</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improvement in world energy intensity, from about 1% in 2024</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18</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million workers, almost</a:t>
            </a:r>
            <a:pPr indent="0" marL="0">
              <a:lnSpc>
                <a:spcPct val="120000"/>
              </a:lnSpc>
              <a:buNone/>
            </a:pPr>
            <a:r>
              <a:rPr lang="en-US" sz="1500" dirty="0">
                <a:solidFill>
                  <a:schemeClr val="tx2"/>
                </a:solidFill>
                <a:latin typeface="+mn-lt" pitchFamily="34" charset="0"/>
                <a:ea typeface="+mn-lt" pitchFamily="34" charset="-122"/>
                <a:cs typeface="+mn-lt" pitchFamily="34" charset="-120"/>
              </a:rPr>
              <a:t>: worldwide in 2024, in jobs tied to energy efficiency</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$800 bn</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expected in 2025</a:t>
            </a:r>
            <a:pPr indent="0" marL="0">
              <a:lnSpc>
                <a:spcPct val="120000"/>
              </a:lnSpc>
              <a:buNone/>
            </a:pPr>
            <a:r>
              <a:rPr lang="en-US" sz="1500" dirty="0">
                <a:solidFill>
                  <a:schemeClr val="tx2"/>
                </a:solidFill>
                <a:latin typeface="+mn-lt" pitchFamily="34" charset="0"/>
                <a:ea typeface="+mn-lt" pitchFamily="34" charset="-122"/>
                <a:cs typeface="+mn-lt" pitchFamily="34" charset="-120"/>
              </a:rPr>
              <a:t>: world spending tied to efficiency, 6% above the 2024 level</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IN THE NET ZERO BY 2050 SCENARIO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More than a third of the expected CO₂ cut comes from efficiency</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The same acceleration would cover </a:t>
            </a:r>
            <a:pPr indent="0" marL="0">
              <a:lnSpc>
                <a:spcPct val="125000"/>
              </a:lnSpc>
              <a:buNone/>
            </a:pPr>
            <a:r>
              <a:rPr lang="en-US" sz="1750" b="1" dirty="0">
                <a:solidFill>
                  <a:schemeClr val="bg1"/>
                </a:solidFill>
                <a:latin typeface="+mn-lt" pitchFamily="34" charset="0"/>
                <a:ea typeface="+mn-lt" pitchFamily="34" charset="-122"/>
                <a:cs typeface="+mn-lt" pitchFamily="34" charset="-120"/>
              </a:rPr>
              <a:t>more than 70%</a:t>
            </a:r>
            <a:pPr indent="0" marL="0">
              <a:lnSpc>
                <a:spcPct val="125000"/>
              </a:lnSpc>
              <a:buNone/>
            </a:pPr>
            <a:r>
              <a:rPr lang="en-US" sz="1750" dirty="0">
                <a:solidFill>
                  <a:srgbClr val="D8D6CF"/>
                </a:solidFill>
                <a:latin typeface="+mn-lt" pitchFamily="34" charset="0"/>
                <a:ea typeface="+mn-lt" pitchFamily="34" charset="-122"/>
                <a:cs typeface="+mn-lt" pitchFamily="34" charset="-120"/>
              </a:rPr>
              <a:t> of the expected fall in world oil demand by 2030, and 50% of the fall for natural gas.</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IN THE IEA FORECASTS FOR 2025</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By how much does global energy efficiency improve?</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By 1.8%</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By 4.2%</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By 6.5%</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THE FULL RECAP</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Data, myths and a quiz on energy sustainability </a:t>
            </a:r>
            <a:pPr indent="0" marL="0">
              <a:buNone/>
            </a:pPr>
            <a:r>
              <a:rPr lang="en-US" sz="1700" b="1" dirty="0">
                <a:solidFill>
                  <a:schemeClr val="bg1"/>
                </a:solidFill>
                <a:latin typeface="+mn-lt" pitchFamily="34" charset="0"/>
                <a:ea typeface="+mn-lt" pitchFamily="34" charset="-122"/>
                <a:cs typeface="+mn-lt" pitchFamily="34" charset="-120"/>
              </a:rPr>
              <a:t>recaplica.com/en/science/energy-sustainability/</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IEA · Eurostat</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Energy Sustainability: What It Means and How to Achieve It — Recap</dc:title>
  <dc:subject>PptxGenJS Presentation</dc:subject>
  <dc:creator>Recaplica</dc:creator>
  <cp:lastModifiedBy>Recaplica</cp:lastModifiedBy>
  <cp:revision>1</cp:revision>
  <dcterms:created xsi:type="dcterms:W3CDTF">2026-10-11T04:25:50Z</dcterms:created>
  <dcterms:modified xsi:type="dcterms:W3CDTF">2026-10-11T04:25:50Z</dcterms:modified>
</cp:coreProperties>
</file>