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intelligence is the ability to recognize, express and regulate emotions — one's own and other people's — and to use them to guide thinking and behavior.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Salovey and Mayer define it, in 1990, as a set of abilities for recognizing and expressing emotions, regulating them and using them to guide thought and action.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APA Dictionary of Psychology, Salovey and Mayer's ideas are popularized by Daniel Goleman, a science journalist and psychologist, who revises the original definition to include a range of personality variables.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Cherniss review (2000) credits IQ alone with only a modest slice of the variance in job performance. In a study it cites, tracking science PhDs over forty years, social and emotional skills turned out to be four times more closely tied to the career success and prestige they eventually reached than the IQ measured in their youth.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review by Bru-Luna and colleagues (2021), a fourth model also exists: Bar-On's mixed model, with five components — intrapersonal, interpersonal, adaptability, stress management and general mood.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reports that both Goleman and Mayer, Salovey and Caruso treat emotional intelligence, on its own, as a modest predictor of job performance: it works instead as a foundation for the concrete emotional competencies that do correlate with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Cherniss also flags an academic critique, from Davies, Stankov and Roberts (1998), arguing that the construct adds nothing empirically new beyond what other scales already measure.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Salovey and Mayer, in 1990. Follow-up for the class: what are the four abilities in the model they revise in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Emotional intelligence starts out in 1990 as a set of abilities: different models describe it, different tools measure it, and on its own it remains a modest predictor of success at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Emotional Intelligence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it is, according to the research</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1990 ACADEMIC PAPER</a:t>
            </a:r>
            <a:endParaRPr lang="en-US" sz="1300" dirty="0"/>
          </a:p>
        </p:txBody>
      </p:sp>
      <p:sp>
        <p:nvSpPr>
          <p:cNvPr id="3" name="Shape 1"/>
          <p:cNvSpPr/>
          <p:nvPr/>
        </p:nvSpPr>
        <p:spPr>
          <a:xfrm>
            <a:off x="3341522" y="3212440"/>
            <a:ext cx="224078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emotional intelligence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something you're born with,</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a set of abilities?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CONSTRUCT, SEVERAL MODELS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idea comes from, in 1990</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models side by side, four in total</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it gets measured, tests and questionnaires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Its cautious link to job success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1990 TO GOLEMAN'S BOOK</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Salovey and Mayer coin the term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Mayer and Salovey update the model to four abilities</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Goleman's book</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Takes the construct mainstream, adding personality traits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MUCH IQ ALONE EXPLAINS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to 25%</a:t>
            </a:r>
            <a:pPr indent="0" marL="0">
              <a:lnSpc>
                <a:spcPct val="120000"/>
              </a:lnSpc>
              <a:buNone/>
            </a:pPr>
            <a:r>
              <a:rPr lang="en-US" sz="1500" dirty="0">
                <a:solidFill>
                  <a:schemeClr val="tx2"/>
                </a:solidFill>
                <a:latin typeface="+mn-lt" pitchFamily="34" charset="0"/>
                <a:ea typeface="+mn-lt" pitchFamily="34" charset="-122"/>
                <a:cs typeface="+mn-lt" pitchFamily="34" charset="-120"/>
              </a:rPr>
              <a:t>: Share of job performance explained by IQ, estimates cited by Cherniss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times stronger predictor</a:t>
            </a:r>
            <a:pPr indent="0" marL="0">
              <a:lnSpc>
                <a:spcPct val="120000"/>
              </a:lnSpc>
              <a:buNone/>
            </a:pPr>
            <a:r>
              <a:rPr lang="en-US" sz="1500" dirty="0">
                <a:solidFill>
                  <a:schemeClr val="tx2"/>
                </a:solidFill>
                <a:latin typeface="+mn-lt" pitchFamily="34" charset="0"/>
                <a:ea typeface="+mn-lt" pitchFamily="34" charset="-122"/>
                <a:cs typeface="+mn-lt" pitchFamily="34" charset="-120"/>
              </a:rPr>
              <a:t>: Social and emotional skills, in a 40-year study of science PhDs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ABILITY MODEL</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1950" b="1" dirty="0">
                <a:solidFill>
                  <a:schemeClr val="bg1"/>
                </a:solidFill>
                <a:latin typeface="+mj-lt" pitchFamily="34" charset="0"/>
                <a:ea typeface="+mj-lt" pitchFamily="34" charset="-122"/>
                <a:cs typeface="+mj-lt" pitchFamily="34" charset="-120"/>
              </a:rPr>
              <a:t>Mayer and Salovey</a:t>
            </a:r>
            <a:endParaRPr lang="en-US" sz="195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abilities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Measured with right-or-wrong tests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MIXED MODEL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Goleman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5</a:t>
            </a:r>
            <a:pPr indent="0" marL="0">
              <a:buNone/>
            </a:pPr>
            <a:r>
              <a:rPr lang="en-US" sz="1600" b="1" dirty="0">
                <a:solidFill>
                  <a:schemeClr val="bg1"/>
                </a:solidFill>
                <a:latin typeface="+mj-lt" pitchFamily="34" charset="0"/>
                <a:ea typeface="+mj-lt" pitchFamily="34" charset="-122"/>
                <a:cs typeface="+mj-lt" pitchFamily="34" charset="-120"/>
              </a:rPr>
              <a:t> elements</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Competencies tied to managerial performance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TRAIT MODEL</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1850" b="1" dirty="0">
                <a:solidFill>
                  <a:schemeClr val="accent1"/>
                </a:solidFill>
                <a:latin typeface="+mj-lt" pitchFamily="34" charset="0"/>
                <a:ea typeface="+mj-lt" pitchFamily="34" charset="-122"/>
                <a:cs typeface="+mj-lt" pitchFamily="34" charset="-120"/>
              </a:rPr>
              <a:t>Petrides &amp; Furnham</a:t>
            </a:r>
            <a:endParaRPr lang="en-US" sz="185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15</a:t>
            </a:r>
            <a:pPr indent="0" marL="0">
              <a:buNone/>
            </a:pPr>
            <a:r>
              <a:rPr lang="en-US" sz="1600" b="1" dirty="0">
                <a:solidFill>
                  <a:schemeClr val="accent1"/>
                </a:solidFill>
                <a:latin typeface="+mj-lt" pitchFamily="34" charset="0"/>
                <a:ea typeface="+mj-lt" pitchFamily="34" charset="-122"/>
                <a:cs typeface="+mj-lt" pitchFamily="34" charset="-120"/>
              </a:rPr>
              <a:t> dimensions</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Measured through self-report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PER CHERNISS, 2000</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IQ</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VARIANCE EXPLAINED</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4%-25% of job performance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General cognitive abilities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Emotional intelligence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VARIANCE EXPLAINED</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Foundation for practical competencies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Ability or trait, depending on the model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one, taken alone, is more than a modest predictor of job performance.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Emotional intelligence, by itself, does not guarantee success at work.</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For Mayer, Salovey and Caruso, and for Goleman himself, it is the foundation for concrete emotional competencies: those, not the base construct, are what actually track with performance, per Cherniss.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Who coined the term «emotional intelligence», and when?</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Daniel Goleman, in 1995</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Peter Salovey and John Mayer, in 1990</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Howard Gardner, in 1983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TIME FOR A QUICK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recaplica.com/en/science/emotional-intelligence/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Salovey &amp; Mayer, 1990 · APA Dictionary of Psychology · Cherniss, 2000 · Bru-Luna et al., 2021</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Emotional Intelligence: What It Is — Recap</dc:title>
  <dc:subject>PptxGenJS Presentation</dc:subject>
  <dc:creator>Recaplica</dc:creator>
  <cp:lastModifiedBy>Recaplica</cp:lastModifiedBy>
  <cp:revision>1</cp:revision>
  <dcterms:created xsi:type="dcterms:W3CDTF">2026-10-11T04:25:50Z</dcterms:created>
  <dcterms:modified xsi:type="dcterms:W3CDTF">2026-10-11T04:25:50Z</dcterms:modified>
</cp:coreProperties>
</file>