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Electric current is a flow of charge, mostly carried by electrons, moving along a conductor and pushed by a difference in electric potential called voltage. Today we will look at the three quantities involved, two centuries of discovery, the rivalry between direct and alternating current, and why this is a force that deserves respect.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Electric current is a flow of electric charge, mostly carried by electrons, moving through a conductive material. That movement isn't random: it's driven by a difference in electric potential between two points in a circuit, what we call voltage. The higher the voltage, the stronger the push; how much charge actually gets through also depends on the resistance the material puts up against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Voltage, current and resistance are three different quantities, and mixing them up is the most common mistake: voltage is the push, current is how much charge flows, resistance is the obstacle that charge meets. They are measured in volts, amps and ohms. The higher the voltage, the stronger the push; how much charge actually gets through also depends on the resistance the material puts 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electric circuit always has three components: wires that carry the current, a source (a battery, a power plant) that supplies the voltage, and a load (a light bulb, a motor) that turns the current into useful work, meaning light, heat or motion. Components can be wired in series, one after another along the same path, or in parallel, on separate paths that share the same two points: the arrangement changes how current is distributed among the elements.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Around 600 BC the Greek philosopher Thales noticed that amber rubbed with fur would attract small objects: an electrostatic effect, not yet a current. The word itself comes from there: in 1600 the English physician William Gilbert coined the term "electric" from the Greek word for amber, elektron. A steady flow had to wait until 1800, the year of Alessandro Volta's voltaic pile. In 1879 Edison developed a practical incandescent light bulb, and in 1893 Westinghouse won the contract to light the World's Columbian Exposition in Chicago and much of the Niagara Falls hydroelectric project: alternating current had become the standard.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Luigi Galvani, a physician at the University of Bologna, had observed that dissected frog legs twitched on contact with two different metals, and concluded there was an "animal electricity" inherent to living tissue. Volta, at the University of Pavia, argued instead that the effect came from the contact between different metals, not from the frog itself. The pile, made of discs of zinc and copper separated by cloth soaked in brine or vinegar, proved him right. In 1801 Volta demonstrated the invention to Napoleon Bonaparte, and shortly after chemists William Nicholson and Anthony Carlisle used it to split water into hydrogen and oxygen, giving rise to electrochemistry.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1879 Thomas Edison developed a practical incandescent light bulb and promoted it alongside his direct current system. In 1885 Nikola Tesla, who had left Edison's lab, founded his own company convinced the future belonged to alternating current; his patents were later acquired and commercialized by George Westinghouse. The commercial rivalry turned bitter, with public demonstrations staged by Edison to show how dangerous alternating current supposedly was. The dispute wasn't settled by demonstrations, but by engineering.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direct current the flow of charge always moves in the same direction, as in a battery. In alternating current it reverses periodically, 50 or 60 times a second depending on the country. Direct current is easy to store; alternating current can be stepped up to very high voltages for long-distance transmission, with lower losses, and then stepped back down for household use. That is why a phone battery runs on direct current while the wall outlet supplies alternating current, and every charger contains a small transformer-rectifier.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perception ties the danger to high voltage, but electrical-safety sources are clear: it's the current that manages to pass through the body, measured in milliamps, that determines the physiological damage. Skin resistance, around 100,000 ohms, offers some protection against weaker currents; but beneath the skin the body's resistance drops to as little as 300 ohms, and a wound removes most of that natural barrier.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rough thresholds are well established: at around 1 milliamp the stimulus is barely perceptible; up to 16 mA a person can still voluntarily let go of the contact; at 20 mA muscle paralysis sets in; around 100 mA, a tenth of an amp, the heart can go into ventricular fibrillation and cause death within seconds; at 2 amps cardiac activity stops completely. For comparison, ordinary household circuit breakers trip at 15-20 amps, roughly a thousand times higher than what is already enough to paralyze respiratory muscles: they are designed to prevent fires, not to protect someone in direct contact.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grid that brings electricity into every home works in three steps: generation at power plants, step-up transformation for long-distance transmission with limited losses, and finally step-down transformation for distribution to homes and businesses. According to the International Energy Agency, world demand grew 4.3% in 2024, about 1,080 terawatt-hours more than the year before, the largest absolute increase ever recorded excluding post-recession rebound years. The main drivers were record temperatures, the electrification of industry, and digitalization, including data centers and artificial intelligence.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Volta, of the University of Pavia, built the pile by stacking discs of zinc and copper separated by cloth soaked in brine or vinegar, arguing that the effect came from the contact between different metals, not from an animal electricity as Galvani had proposed. If there is time, a second question from the Recap quiz: why does tap water conduct electricity while distilled water doesn't? (Because it contains dissolved salts and minerals that form free 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Recap online has the 5-question quiz and the 8 flashcards, with all the full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Electric current</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What it is, how it works, and why it deserves respect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WE START</a:t>
            </a:r>
            <a:endParaRPr lang="en-US" sz="1300" dirty="0"/>
          </a:p>
        </p:txBody>
      </p:sp>
      <p:sp>
        <p:nvSpPr>
          <p:cNvPr id="3" name="Shape 1"/>
          <p:cNvSpPr/>
          <p:nvPr/>
        </p:nvSpPr>
        <p:spPr>
          <a:xfrm>
            <a:off x="2084781" y="2106016"/>
            <a:ext cx="207873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pushes the charge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along a wire?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Voltage, current, resistance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Two centuries of discovery</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war of the currents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Safety and everyday impact</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Voltage, current, resistance</a:t>
            </a:r>
            <a:endParaRPr lang="en-US" sz="30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Three different quantities, often confused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PUSH</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Voltage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V</a:t>
            </a:r>
            <a:pPr indent="0" marL="0">
              <a:buNone/>
            </a:pPr>
            <a:r>
              <a:rPr lang="en-US" sz="1600" b="1" dirty="0">
                <a:solidFill>
                  <a:schemeClr val="bg1"/>
                </a:solidFill>
                <a:latin typeface="+mj-lt" pitchFamily="34" charset="0"/>
                <a:ea typeface="+mj-lt" pitchFamily="34" charset="-122"/>
                <a:cs typeface="+mj-lt" pitchFamily="34" charset="-120"/>
              </a:rPr>
              <a:t> volts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The difference in potential</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THE FLOW</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Current</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A</a:t>
            </a:r>
            <a:pPr indent="0" marL="0">
              <a:buNone/>
            </a:pPr>
            <a:r>
              <a:rPr lang="en-US" sz="1600" b="1" dirty="0">
                <a:solidFill>
                  <a:schemeClr val="bg1"/>
                </a:solidFill>
                <a:latin typeface="+mj-lt" pitchFamily="34" charset="0"/>
                <a:ea typeface="+mj-lt" pitchFamily="34" charset="-122"/>
                <a:cs typeface="+mj-lt" pitchFamily="34" charset="-120"/>
              </a:rPr>
              <a:t> amps</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How much charge flows over time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OBSTACLE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Resistance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R</a:t>
            </a:r>
            <a:pPr indent="0" marL="0">
              <a:buNone/>
            </a:pPr>
            <a:r>
              <a:rPr lang="en-US" sz="1600" b="1" dirty="0">
                <a:solidFill>
                  <a:schemeClr val="accent1"/>
                </a:solidFill>
                <a:latin typeface="+mj-lt" pitchFamily="34" charset="0"/>
                <a:ea typeface="+mj-lt" pitchFamily="34" charset="-122"/>
                <a:cs typeface="+mj-lt" pitchFamily="34" charset="-120"/>
              </a:rPr>
              <a:t> in ohms</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How much the material resists</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ONE CIRCUIT, ALWAYS THREE PARTS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wires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path of the current</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They carry the current from end to end</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source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 battery, a power plant</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It supplies the voltage that pushes the charge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load</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 light bulb, a motor</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It turns the current into useful work</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50" b="1" dirty="0">
                <a:solidFill>
                  <a:schemeClr val="tx1"/>
                </a:solidFill>
                <a:latin typeface="+mj-lt" pitchFamily="34" charset="0"/>
                <a:ea typeface="+mj-lt" pitchFamily="34" charset="-122"/>
                <a:cs typeface="+mj-lt" pitchFamily="34" charset="-120"/>
              </a:rPr>
              <a:t>Two centuries of discovery</a:t>
            </a:r>
            <a:endParaRPr lang="en-US" sz="30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rubbed amber to the first battery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FIRST SPARK TO THE POWER GRID</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1600</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Gilbert coins "electric"</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1879</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Edison's light bulb</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600 BC</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Thales and amber</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1800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Volta's voltaic pile</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1893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AC becomes the standard</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WHERE DID THE SHOCK COME FROM?</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Galvani</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CLAIM</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Animal electricity</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OBSERVATION</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Twitching frog legs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Volta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CLAIM</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Metal-to-metal contact</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PROOF</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pile of 1800</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pile proved Volta right, and in 1801 he showed it to Napoleon.</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00" b="1" dirty="0">
                <a:solidFill>
                  <a:schemeClr val="tx1"/>
                </a:solidFill>
                <a:latin typeface="+mj-lt" pitchFamily="34" charset="0"/>
                <a:ea typeface="+mj-lt" pitchFamily="34" charset="-122"/>
                <a:cs typeface="+mj-lt" pitchFamily="34" charset="-120"/>
              </a:rPr>
              <a:t>The war of the currents</a:t>
            </a:r>
            <a:endParaRPr lang="en-US" sz="35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When electricity became a business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NAMES, TWO SYSTEMS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Edison</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Direct current</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 1879, a practical light bulb</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Tesla</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Betting on alternating current</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 1885 he founds his own company</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Westinghouse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Tesla's patents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 1893 he wins Chicago and Niagara</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DIRECT AGAINST ALTERNATING</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Direct (DC)</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FLOW DIRECTION</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Always the same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 YOU FIND IT</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Batteries, solar panels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Alternating (AC)</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FLOW DIRECTION</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Reverses, 50 or 60 Hz</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 YOU FIND IT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household power grid</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Alternating current is easy to transform and travels far with fewer losses.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900" b="1" dirty="0">
                <a:solidFill>
                  <a:schemeClr val="tx1"/>
                </a:solidFill>
                <a:latin typeface="+mj-lt" pitchFamily="34" charset="0"/>
                <a:ea typeface="+mj-lt" pitchFamily="34" charset="-122"/>
                <a:cs typeface="+mj-lt" pitchFamily="34" charset="-120"/>
              </a:rPr>
              <a:t>Safety and everyday impact</a:t>
            </a:r>
            <a:endParaRPr lang="en-US" sz="29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Not the voltage, but the current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Voltage is not what kills.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damage is done by the current that passes through the body, measured in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milliamps</a:t>
            </a:r>
            <a:pPr indent="0" marL="0">
              <a:lnSpc>
                <a:spcPct val="125000"/>
              </a:lnSpc>
              <a:buNone/>
            </a:pPr>
            <a:r>
              <a:rPr lang="en-US" sz="1750" dirty="0">
                <a:solidFill>
                  <a:srgbClr val="D8D6CF"/>
                </a:solidFill>
                <a:latin typeface="+mn-lt" pitchFamily="34" charset="0"/>
                <a:ea typeface="+mn-lt" pitchFamily="34" charset="-122"/>
                <a:cs typeface="+mn-lt" pitchFamily="34" charset="-120"/>
              </a:rPr>
              <a:t>. Voltage matters only because, together with the body's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resistance</a:t>
            </a:r>
            <a:pPr indent="0" marL="0">
              <a:lnSpc>
                <a:spcPct val="125000"/>
              </a:lnSpc>
              <a:buNone/>
            </a:pPr>
            <a:r>
              <a:rPr lang="en-US" sz="1750" dirty="0">
                <a:solidFill>
                  <a:srgbClr val="D8D6CF"/>
                </a:solidFill>
                <a:latin typeface="+mn-lt" pitchFamily="34" charset="0"/>
                <a:ea typeface="+mn-lt" pitchFamily="34" charset="-122"/>
                <a:cs typeface="+mn-lt" pitchFamily="34" charset="-120"/>
              </a:rPr>
              <a:t>, it decides how much current can flow.</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THRESHOLDS IN THE HUMAN BODY</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 mA</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perception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stimulus is barely noticeable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 mA</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muscle paralysis</a:t>
            </a:r>
            <a:pPr indent="0" marL="0">
              <a:lnSpc>
                <a:spcPct val="120000"/>
              </a:lnSpc>
              <a:buNone/>
            </a:pPr>
            <a:r>
              <a:rPr lang="en-US" sz="1500" dirty="0">
                <a:solidFill>
                  <a:schemeClr val="tx2"/>
                </a:solidFill>
                <a:latin typeface="+mn-lt" pitchFamily="34" charset="0"/>
                <a:ea typeface="+mn-lt" pitchFamily="34" charset="-122"/>
                <a:cs typeface="+mn-lt" pitchFamily="34" charset="-120"/>
              </a:rPr>
              <a:t>: dangerous if it reaches the respiratory muscles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 mA</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fibrillation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heart can stop within seconds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GRID AND WORLD DEMAND</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steps in the grid</a:t>
            </a:r>
            <a:pPr indent="0" marL="0">
              <a:lnSpc>
                <a:spcPct val="120000"/>
              </a:lnSpc>
              <a:buNone/>
            </a:pPr>
            <a:r>
              <a:rPr lang="en-US" sz="1500" dirty="0">
                <a:solidFill>
                  <a:schemeClr val="tx2"/>
                </a:solidFill>
                <a:latin typeface="+mn-lt" pitchFamily="34" charset="0"/>
                <a:ea typeface="+mn-lt" pitchFamily="34" charset="-122"/>
                <a:cs typeface="+mn-lt" pitchFamily="34" charset="-120"/>
              </a:rPr>
              <a:t>: generation, transmission, distribution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 2024</a:t>
            </a:r>
            <a:pPr indent="0" marL="0">
              <a:lnSpc>
                <a:spcPct val="120000"/>
              </a:lnSpc>
              <a:buNone/>
            </a:pPr>
            <a:r>
              <a:rPr lang="en-US" sz="1500" dirty="0">
                <a:solidFill>
                  <a:schemeClr val="tx2"/>
                </a:solidFill>
                <a:latin typeface="+mn-lt" pitchFamily="34" charset="0"/>
                <a:ea typeface="+mn-lt" pitchFamily="34" charset="-122"/>
                <a:cs typeface="+mn-lt" pitchFamily="34" charset="-120"/>
              </a:rPr>
              <a:t>: world demand, +1,080 TWh</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final consumption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electricity in 2023, up from 18% in 2015</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Who built, in 1800, the first device to supply a steady flow?</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Alessandro Volta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Luigi Galvani</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Thomas Edison</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recaplica.com/en/science/electric-current-how-it-works/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Britannica · National MagLab · Smithsonian Magazine · NIH/NCBI StatPearls · USGS · IEA · ESFI</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Electric Current: What It Is and How It Works — Recap</dc:title>
  <dc:subject>PptxGenJS Presentation</dc:subject>
  <dc:creator>Recaplica</dc:creator>
  <cp:lastModifiedBy>Recaplica</cp:lastModifiedBy>
  <cp:revision>1</cp:revision>
  <dcterms:created xsi:type="dcterms:W3CDTF">2026-09-20T19:29:35Z</dcterms:created>
  <dcterms:modified xsi:type="dcterms:W3CDTF">2026-09-20T19:29:35Z</dcterms:modified>
</cp:coreProperties>
</file>