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theory of evolution by natural selection explains how living species change over generations. Charles Darwin worked it out while observing nature during the voyage of the Beagle and published it in «On the Origin of Species» in November 1859. Today we'll cover the voyage that inspired it, how the mechanism works, the role of Alfred Russel Wallace, and two real observed cases, the Galápagos finches and the peppered moth.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 answer, no, not in that sense. Humans and today's great apes share a common ancestor that lived millions of years ago, there is no direct descent from today's apes. It's one of the most common myths about Darwin's theory, and we'll come back to it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Darwin collected around 13-14 finch species from the Galápagos. He realized they all descended from a single common ancestor, scattered across different islands, they had adapted to eat whatever food was locally available, seeds, insects, cactus flowers. It's the textbook example of adaptive radiation.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theory has three main components, variation among individuals of a species happens by chance, an individual's traits can be passed on to its offspring, and the struggle for existence means only individuals with favorable traits survive and reproduce more than others. It's not a conscious choice or a force with a purpose, it's the statistical consequence of who leaves, on average, more fertile offspring.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Wallace led naturalist expeditions to Brazil, from 1848 to 1852, and to the Malay Archipelago, from 1854 to 1862. During the second trip he wrote and sent Darwin, in 1858, an essay setting out a mechanism of species change strikingly similar to his own. Darwin and Wallace kept up a relationship of mutual respect even after they later disagreed on how natural selection applied to humans.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peppered moth exists in a light form and a dark form, which appeared during the British Industrial Revolution. In the most soot-polluted areas the dark form reached frequencies of up to 80%. In field experiments with fake moths placed on unpolluted trees, observed for 48 hours, the light form had a 64% survival rate against 43% for the dark form, it blends in better on lichen-covered bark, which pollution kills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Natural selection does not produce perfect organisms and has no goal, it only acts on the variation already present in a population, at a given moment, it does not design ideal solutions from scratch. It's a mechanical process, not a force with a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«Survival of the fittest» was coined not by Darwin but by philosopher Herbert Spencer, in 1864, who used it to justify competition between individuals on social grounds. It was Wallace who suggested Darwin adopt it, to reduce confusion around the term «natural selection», Darwin only inserted it in the fifth edition of the Origin, in 1869, meaning it in a relative sense, not as «the strongest» in any absolute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Darwin's Theory of Evolution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Almost five years at sea, then the book of 1859</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WHO ACTUALLY DISCOVERED IT?</a:t>
            </a:r>
            <a:endParaRPr lang="en-US" sz="1300" dirty="0"/>
          </a:p>
        </p:txBody>
      </p:sp>
      <p:sp>
        <p:nvSpPr>
          <p:cNvPr id="3" name="Shape 1"/>
          <p:cNvSpPr/>
          <p:nvPr/>
        </p:nvSpPr>
        <p:spPr>
          <a:xfrm>
            <a:off x="1589684" y="2474824"/>
            <a:ext cx="1401470"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Are apes our ancestors?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WE'RE COVERING</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Beagle voyage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Natural selection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Wallace's letter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peppered moth</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ANCESTOR, DIFFERENT BEAKS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13-14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finch species</a:t>
            </a:r>
            <a:pPr indent="0" marL="0">
              <a:lnSpc>
                <a:spcPct val="120000"/>
              </a:lnSpc>
              <a:buNone/>
            </a:pPr>
            <a:r>
              <a:rPr lang="en-US" sz="1500" dirty="0">
                <a:solidFill>
                  <a:schemeClr val="tx2"/>
                </a:solidFill>
                <a:latin typeface="+mn-lt" pitchFamily="34" charset="0"/>
                <a:ea typeface="+mn-lt" pitchFamily="34" charset="-122"/>
                <a:cs typeface="+mn-lt" pitchFamily="34" charset="-120"/>
              </a:rPr>
              <a:t>: collected in the Galápagos, in 1835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common ancestor</a:t>
            </a:r>
            <a:pPr indent="0" marL="0">
              <a:lnSpc>
                <a:spcPct val="120000"/>
              </a:lnSpc>
              <a:buNone/>
            </a:pPr>
            <a:r>
              <a:rPr lang="en-US" sz="1500" dirty="0">
                <a:solidFill>
                  <a:schemeClr val="tx2"/>
                </a:solidFill>
                <a:latin typeface="+mn-lt" pitchFamily="34" charset="0"/>
                <a:ea typeface="+mn-lt" pitchFamily="34" charset="-122"/>
                <a:cs typeface="+mn-lt" pitchFamily="34" charset="-120"/>
              </a:rPr>
              <a:t>: later split into different niches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1859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On the Origin of Species</a:t>
            </a:r>
            <a:pPr indent="0" marL="0">
              <a:lnSpc>
                <a:spcPct val="120000"/>
              </a:lnSpc>
              <a:buNone/>
            </a:pPr>
            <a:r>
              <a:rPr lang="en-US" sz="1500" dirty="0">
                <a:solidFill>
                  <a:schemeClr val="tx2"/>
                </a:solidFill>
                <a:latin typeface="+mn-lt" pitchFamily="34" charset="0"/>
                <a:ea typeface="+mn-lt" pitchFamily="34" charset="-122"/>
                <a:cs typeface="+mn-lt" pitchFamily="34" charset="-120"/>
              </a:rPr>
              <a:t>: where Darwin publishes the theory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INGREDIENT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Variation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300" b="1" dirty="0">
                <a:solidFill>
                  <a:schemeClr val="bg1"/>
                </a:solidFill>
                <a:latin typeface="+mj-lt" pitchFamily="34" charset="0"/>
                <a:ea typeface="+mj-lt" pitchFamily="34" charset="-122"/>
                <a:cs typeface="+mj-lt" pitchFamily="34" charset="-120"/>
              </a:rPr>
              <a:t>Random</a:t>
            </a:r>
            <a:pPr indent="0" marL="0">
              <a:buNone/>
            </a:pPr>
            <a:r>
              <a:rPr lang="en-US" sz="1600" b="1" dirty="0">
                <a:solidFill>
                  <a:schemeClr val="bg1"/>
                </a:solidFill>
                <a:latin typeface="+mj-lt" pitchFamily="34" charset="0"/>
                <a:ea typeface="+mj-lt" pitchFamily="34" charset="-122"/>
                <a:cs typeface="+mj-lt" pitchFamily="34" charset="-120"/>
              </a:rPr>
              <a:t> traits</a:t>
            </a:r>
            <a:endParaRPr lang="en-US" sz="33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Differs individual to individual</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HANDOFF</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Inheritance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450" b="1" dirty="0">
                <a:solidFill>
                  <a:schemeClr val="bg1"/>
                </a:solidFill>
                <a:latin typeface="+mj-lt" pitchFamily="34" charset="0"/>
                <a:ea typeface="+mj-lt" pitchFamily="34" charset="-122"/>
                <a:cs typeface="+mj-lt" pitchFamily="34" charset="-120"/>
              </a:rPr>
              <a:t>Passed</a:t>
            </a:r>
            <a:pPr indent="0" marL="0">
              <a:buNone/>
            </a:pPr>
            <a:r>
              <a:rPr lang="en-US" sz="1600" b="1" dirty="0">
                <a:solidFill>
                  <a:schemeClr val="bg1"/>
                </a:solidFill>
                <a:latin typeface="+mj-lt" pitchFamily="34" charset="0"/>
                <a:ea typeface="+mj-lt" pitchFamily="34" charset="-122"/>
                <a:cs typeface="+mj-lt" pitchFamily="34" charset="-120"/>
              </a:rPr>
              <a:t> on</a:t>
            </a:r>
            <a:endParaRPr lang="en-US" sz="44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Traits pass on to offspring</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OUTCOME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Selection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200" b="1" dirty="0">
                <a:solidFill>
                  <a:schemeClr val="accent1"/>
                </a:solidFill>
                <a:latin typeface="+mj-lt" pitchFamily="34" charset="0"/>
                <a:ea typeface="+mj-lt" pitchFamily="34" charset="-122"/>
                <a:cs typeface="+mj-lt" pitchFamily="34" charset="-120"/>
              </a:rPr>
              <a:t>Survives</a:t>
            </a:r>
            <a:endParaRPr lang="en-US" sz="42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best suited leave more offspring</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CO-AUTHOR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Alfred Russel Wallace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1823 – 1913</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Naturalist expedition to Brazil</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1854</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Second expedition, Malay Archipelago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1858</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Sends Darwin his essay on selection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Joint announcement, Linnean Society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OBSERVED, AND EVEN REVERSED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dark form</a:t>
            </a:r>
            <a:pPr indent="0" marL="0">
              <a:lnSpc>
                <a:spcPct val="120000"/>
              </a:lnSpc>
              <a:buNone/>
            </a:pPr>
            <a:r>
              <a:rPr lang="en-US" sz="1500" dirty="0">
                <a:solidFill>
                  <a:schemeClr val="tx2"/>
                </a:solidFill>
                <a:latin typeface="+mn-lt" pitchFamily="34" charset="0"/>
                <a:ea typeface="+mn-lt" pitchFamily="34" charset="-122"/>
                <a:cs typeface="+mn-lt" pitchFamily="34" charset="-120"/>
              </a:rPr>
              <a:t>: frequency in the most polluted areas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light form survival</a:t>
            </a:r>
            <a:pPr indent="0" marL="0">
              <a:lnSpc>
                <a:spcPct val="120000"/>
              </a:lnSpc>
              <a:buNone/>
            </a:pPr>
            <a:r>
              <a:rPr lang="en-US" sz="1500" dirty="0">
                <a:solidFill>
                  <a:schemeClr val="tx2"/>
                </a:solidFill>
                <a:latin typeface="+mn-lt" pitchFamily="34" charset="0"/>
                <a:ea typeface="+mn-lt" pitchFamily="34" charset="-122"/>
                <a:cs typeface="+mn-lt" pitchFamily="34" charset="-120"/>
              </a:rPr>
              <a:t>: in unpolluted woodland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dark form survival</a:t>
            </a:r>
            <a:pPr indent="0" marL="0">
              <a:lnSpc>
                <a:spcPct val="120000"/>
              </a:lnSpc>
              <a:buNone/>
            </a:pPr>
            <a:r>
              <a:rPr lang="en-US" sz="1500" dirty="0">
                <a:solidFill>
                  <a:schemeClr val="tx2"/>
                </a:solidFill>
                <a:latin typeface="+mn-lt" pitchFamily="34" charset="0"/>
                <a:ea typeface="+mn-lt" pitchFamily="34" charset="-122"/>
                <a:cs typeface="+mn-lt" pitchFamily="34" charset="-120"/>
              </a:rPr>
              <a:t>: same experiment, same woodland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Natural selection has no purpose.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 blind, mechanical process,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does not plan ahead</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does not aim for perfection,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only rewards whoever leaves more offspring</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that moment's context.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SAID «THE FITTEST»?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Herbert Spencer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PHRASE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Coined in 1864</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USE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Social Darwinism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Charles Darwin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TERM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Natural selection (1859)</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SENSE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Relative, not strongest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Darwin only used it in 1869, in a later edition.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recaplica.com/en/science/darwin-natural-selection/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Darwin Correspondence Project · Encyclopaedia Britannica · Natural History Museum · Understanding Evolution (Berkeley) · PMC/NIH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Darwin's Theory of Evolution: What Natural Selection Is and Isn't — Recap</dc:title>
  <dc:subject>PptxGenJS Presentation</dc:subject>
  <dc:creator>Recaplica</dc:creator>
  <cp:lastModifiedBy>Recaplica</cp:lastModifiedBy>
  <cp:revision>1</cp:revision>
  <dcterms:created xsi:type="dcterms:W3CDTF">2026-09-20T19:29:35Z</dcterms:created>
  <dcterms:modified xsi:type="dcterms:W3CDTF">2026-09-20T19:29:35Z</dcterms:modified>
</cp:coreProperties>
</file>