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Creatine is a molecule the body makes on its own and also gets from food, especially red meat and fish. About 95% of it sits in skeletal muscle, where it helps regenerate energy during short, intense effort. We'll look at what it is, how it works, which protocols have been studied, and what the research actually shows on performance, memory and safety.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energy muscles use to contract always comes from the same molecule, ATP, but the reserves inside a muscle cell are tiny and run out within seconds of maximal effort. In a 10-second sprint, or a set of five heavy squats, the energy that arrives fastest is the phosphocreatine system's share, which regenerates ATP almost instantly.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95% of the body's creatine sits in skeletal muscle, the rest in the brain and testes. Inside muscle, two-thirds exists as phosphocreatine and a third as free creatine. The total pool in a 70 kg person typically runs around 120 mmol per kg of dry muscle mass, with a physiological ceiling around 160 mmol/kg. It's not a protein, not a hormone and not a steroid, but a simple nitrogen-containing compound that muscle uses as a ready reserve of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on a vegetarian diet start from lower muscle stores, 90-110 mmol per kg of dry muscle mass against the roughly 120 that is typical, because their diet doesn't supply the ready-made creatine found in meat and fish. The body still makes it on its own, so this is a different starting point rather than a deficiency.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Bound to a phosphate group via the enzyme creatine kinase, creatine forms phosphocreatine. When effort demands energy faster than ordinary metabolism can supply it, phosphocreatine hands off its phosphate and regenerates ATP almost instantly. The creatine kinase/phosphocreatine system works, in the words of the ISSN position stand, as an energy shuttle, a relay connecting the places where ATP is produced, glycolysis and the mitochondria, to the places where ATP gets used up by contracting fibres. The more phosphocreatine is available to start with, the longer the system can sustain that kind of effort before having to slow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phosphocreatine system fuels short, repeated, very high-intensity efforts, not long-distance endurance running, which is why studies measure creatine's effect mostly in that kind of exercise. The opposite of what people expect also holds on a single isolated sprint, where the phosphocreatine system matters less than they think and the gains shrink to 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literature describes two main strategies for raising muscle creatine stores, reaching the same endpoint on different timelines. Loading is 5 g four times a day, about 20 g/day or 0.3 g/kg, for 5-7 days, and raises muscle creatine content by 20-40%; after loading the dose drops to 3-5 g/day, up to 5-10 g/day in bigger individuals. Alternatively, 3 g/day for about 28 days reaches similar saturation, just more gradually. Loading is the fastest way to saturate stores, not the only one. In clinical settings much higher doses have been used too, 0.3-0.8 g/kg a day, under medical supervision, a very different context from everyday sports use and not one that anyone supplementing for training should take as a reference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2017 ISSN position stand calls creatine monohydrate the most effective nutritional ergogenic supplement available to athletes for increasing high-intensity exercise capacity and lean mass during training; on average, performance in repeated, intense exercise rises by 10-20%, with the size of the gain tied to how much muscle phosphocreatine increases. The 2021 review by Wax et al. reports relative strength gains of about 8% more than training alone, and overall strength and power improvements between 5% and 15%. The average hides the variability, though, because by the classic Greenhaff et al. threshold about 20-30% of people don't meaningfully increase stores after a standard loading protocol, and those who start with already-high stores, or with fewer type II fibres, tend to respond less. Women appear to respond somewhat less than men in terms of strength and mass gains, for the same amount of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EFSA recognised in 2011 that 3 g/day is enough for the increase in physical performance during repeated high-intensity exercise bouts, the officially authorised claim in the EU. In 2016 it recognised a causal link between creatine at at least 3 g/day, resistance training three times a week, and improved muscle strength in adults over 55, provided the intake is daily and ongoing rather than limited to training days. In 2024, by contrast, it concluded that a cause-and-effect relationship between creatine supplementation and an improvement in cognitive function has not been established.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one side, an independent systematic review of 16 RCTs and 492 participants finds statistically significant effects on memory, with an SMD of 0.31, on processing speed and on attention time, while finding no effect on global cognitive function or executive function; the authors' conclusion is cautious but positive. On the other, EFSA concluded in 2024 that a cause-and-effect relationship between creatine supplementation and an improvement in cognitive function has not been established, because the effects observed showed up mostly at very high doses, 20 g/day for 5-7 days, and weren't consistent at the low maintenance doses of 3 g/day. The two assessments describe different thresholds of certainty, and treating the cognitive benefit as an established fact, on a par with the effect on physical performance, would overstate what those studies have shown.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ISSN position stand is blunt, there is no compelling scientific evidence that creatine supplementation negatively affects kidney function in healthy or clinical populations, and doses up to 20 g/day for 5 days, or up to 10 g/day for periods from 10 months to 5 years, showed no effect on creatinine clearance or glomerular filtration rate. A 2025 meta-analysis of 21 studies does observe a modest rise in serum creatinine in supplemented groups, but the values stay within the normal range and overall kidney function doesn't differ between groups, because the rise reflects higher creatine turnover, creatinine being creatine's waste product. The one side effect reported consistently is an increase in body weight tied to fluid retention, roughly 0.5-1.0 litres during loading, which shows up as 1-2 kg in the first week, mostly intracellular water. Studies on college football players found that creatine users had a lower, not higher, rate of muscle cramps, heat-related illness, stiffness and total injuries.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to a doctor or dietitian before starting any supplement, especially with kidney disease, under 18, pregnant or breastfeeding, or on medication, because those are all cases where an individual assessment is needed and general research data isn't enough. On minors, the 2017 ISSN position stand reports no scientific evidence that children or adolescents shouldn't take it, citing short- and long-term studies with no risks detected at recommended doses under 18; even so, these remain choices to discuss with a paediatrician or sports doctor, not decide alone. Anyone with existing kidney disease should talk to a doctor first, out of clinical caution.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EFSA Panel concluded that a causal relationship between creatine supplementation and improved cognitive function has not been established, because the effects observed showed up only at very high doses, 20 g/day, and were not consistent at low doses like 3 g/day. If there's time, a second question from the Recap's quiz, what is the one side effect reported consistently in the literature? (An increase in body weight, tied mainly to fluid retention in the first few days, roughly 0.5-1.0 litres.)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Creatine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body already makes it, and muscle holds 95% of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474824"/>
            <a:ext cx="200609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gives a muscle its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energy in the first ten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seconds?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 and where it sits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regenerates energy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much, and what research shows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Safety and cautions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What it is, and where it sits</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 a hormone, not a steroid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CREATINE SITS IN THE BODY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skeletal muscle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rest in the brain and testes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 in 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molecules as phosphocreatine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remaining third is free creatine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mmol per kg of dry muscle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typical pool in a 70 kg person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DIET CHANGES THE STARTING POINT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Meat and fish</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STORES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120 mmol/kg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COMES FROM</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Food and the body itself</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Vegetarian diet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STORES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90-110 mmol/kg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COMES FROM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ready-made creatine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Where you start depends partly on what you eat.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How it regenerates energy</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Phosphocreatine, ATP and an energy shuttle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PHOSPHATE TO ATP, ALMOST INSTANTLY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Creatine kinase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enzyme that binds them</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Anaerobic effort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under 30-60 seconds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Creatine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bound to a phosphate</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Phosphocreatine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ready reserve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ATP regenerated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energy for contraction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809545" y="2843632"/>
            <a:ext cx="27817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creatine matter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less in a marathon?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00" b="1" dirty="0">
                <a:solidFill>
                  <a:schemeClr val="tx1"/>
                </a:solidFill>
                <a:latin typeface="+mj-lt" pitchFamily="34" charset="0"/>
                <a:ea typeface="+mj-lt" pitchFamily="34" charset="-122"/>
                <a:cs typeface="+mj-lt" pitchFamily="34" charset="-120"/>
              </a:rPr>
              <a:t>How much, and what research shows</a:t>
            </a:r>
            <a:endParaRPr lang="en-US" sz="2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roads to the same endpoint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LOADING PROTOCOL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 the studies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a:t>
            </a:r>
            <a:pPr indent="0" marL="0">
              <a:buNone/>
            </a:pPr>
            <a:r>
              <a:rPr lang="en-US" sz="1600" b="1" dirty="0">
                <a:solidFill>
                  <a:schemeClr val="bg1"/>
                </a:solidFill>
                <a:latin typeface="+mj-lt" pitchFamily="34" charset="0"/>
                <a:ea typeface="+mj-lt" pitchFamily="34" charset="-122"/>
                <a:cs typeface="+mj-lt" pitchFamily="34" charset="-120"/>
              </a:rPr>
              <a:t> g/day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5-7 days, fast saturation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MAINTENANCE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 the studies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3-5</a:t>
            </a:r>
            <a:pPr indent="0" marL="0">
              <a:buNone/>
            </a:pPr>
            <a:r>
              <a:rPr lang="en-US" sz="1600" b="1" dirty="0">
                <a:solidFill>
                  <a:schemeClr val="bg1"/>
                </a:solidFill>
                <a:latin typeface="+mj-lt" pitchFamily="34" charset="0"/>
                <a:ea typeface="+mj-lt" pitchFamily="34" charset="-122"/>
                <a:cs typeface="+mj-lt" pitchFamily="34" charset="-120"/>
              </a:rPr>
              <a:t> g/day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After loading, stores stay full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SLOW PROTOCOL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 the studies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g/day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About 28 days, same saturation</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FOR THE 2017 ISSN, THE MOST EFFECTIVE ERGOGENIC SUPPLEMENT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average performance gain</a:t>
            </a:r>
            <a:pPr indent="0" marL="0">
              <a:lnSpc>
                <a:spcPct val="120000"/>
              </a:lnSpc>
              <a:buNone/>
            </a:pPr>
            <a:r>
              <a:rPr lang="en-US" sz="1500" dirty="0">
                <a:solidFill>
                  <a:schemeClr val="tx2"/>
                </a:solidFill>
                <a:latin typeface="+mn-lt" pitchFamily="34" charset="0"/>
                <a:ea typeface="+mn-lt" pitchFamily="34" charset="-122"/>
                <a:cs typeface="+mn-lt" pitchFamily="34" charset="-120"/>
              </a:rPr>
              <a:t>: in repeated high-intensity exercise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respond little or not at all</a:t>
            </a:r>
            <a:pPr indent="0" marL="0">
              <a:lnSpc>
                <a:spcPct val="120000"/>
              </a:lnSpc>
              <a:buNone/>
            </a:pPr>
            <a:r>
              <a:rPr lang="en-US" sz="1500" dirty="0">
                <a:solidFill>
                  <a:schemeClr val="tx2"/>
                </a:solidFill>
                <a:latin typeface="+mn-lt" pitchFamily="34" charset="0"/>
                <a:ea typeface="+mn-lt" pitchFamily="34" charset="-122"/>
                <a:cs typeface="+mn-lt" pitchFamily="34" charset="-120"/>
              </a:rPr>
              <a:t>: to a classic loading protocol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relative strength, about</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 training alone (Wax et al., 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EFSA HAS RECOGNISED, AND WHAT IT HASN'T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EFSA 2011</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Claim authorised in the EU</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3 g/day for performance in repeated bouts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EFSA 2016</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Claim authorised in the EU</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Strength in over-55s, with training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EFSA 2024</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 proven causal link</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 cognitive function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 MEMORY, TWO DIFFERENT ASSESSMENTS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Independent review</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COVERS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 RCTs, 492 people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FINDS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Memory, speed, attention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EFSA, 2024</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ASSESSES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commercial claim</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CONCLUDES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proven causal link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thresholds of certainty, not a contradiction.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Safety and cautions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Kidneys, water, and when a doctor is needed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SAFETY, WHAT THE STUDIES MEASURED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 kg</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the first week of loading</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mostly water in muscle, not fat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Fewer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cramps and heat-related problems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some studies on college athletes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None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persuasive evidence of kidney harm</a:t>
            </a:r>
            <a:pPr indent="0" marL="0">
              <a:lnSpc>
                <a:spcPct val="120000"/>
              </a:lnSpc>
              <a:buNone/>
            </a:pPr>
            <a:r>
              <a:rPr lang="en-US" sz="1500" dirty="0">
                <a:solidFill>
                  <a:schemeClr val="tx2"/>
                </a:solidFill>
                <a:latin typeface="+mn-lt" pitchFamily="34" charset="0"/>
                <a:ea typeface="+mn-lt" pitchFamily="34" charset="-122"/>
                <a:cs typeface="+mn-lt" pitchFamily="34" charset="-120"/>
              </a:rPr>
              <a:t>: in healthy people or clinical populations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WHERE A DOCTOR COMES IN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This Recap doesn't replace a doctor's advice.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reports what studies show across groups of people,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advice for your situation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Under 18, pregnant or breastfeeding, living with kidney disease, or taking medication, these are choices to discuss with a doctor,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decide alone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did EFSA conclude in 2024 about creatine and memory?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 found no proven causal link</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fully confirmed the causal link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found that creatine harms memory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recaplica.com/en/science/creatine/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ISSN Position Stand · EFSA · Wax et al. · Syrotuik &amp; Bell · BMC Nephrology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Creatine: what it is, how it works, and what the research really shows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