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Cognitive load is the amount of working memory a task uses up while you learn something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isn't just talent: it depends on how much of that person's working memory is already occupied. That's what cognitive load theory explains.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of limited memory comes from Miller, in 1956. Sweller used it in 1988 to explain why some tasks exhaust a learner's memory. The worked-example effect only appears in 2011, with Sweller and colleagues.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memory has a limited capacity, described by Miller in 1956, and a limited duration, described by Peterson and Peterson in 1959. Sweller built his theory on both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Intrinsic load depends on how complex the content is. Extraneous load depends on how the material is designed. Germane load covers the resources spent building stable knowledge structures, but not every researcher treats it as a separate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caveat comes from a 2018 review on collaboration and cognitive load, which reports this position without presenting it as settled.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Solving a problem alone taxes working memory on several fronts at once. Studying an already-solved example taxes it one step at a time: that's why the load is lower, especially for someone new to a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Merging information sources into a single material, instead of leaving them scattered, reduces extraneous load. The same goes for interruptions during study: the 2020 review lists both among the useful levers.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first: intrinsic load comes from the content's complexity, extraneous load from how the material is organized. Second question for the class: which technique lowers extraneous load, according to the sources? Worked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concept map, the quiz, and the flashcards.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Cognitive Load Theory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definition rooted in Sweller's research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WHAT HAPPENS IN THE MIND</a:t>
            </a:r>
            <a:endParaRPr lang="en-US" sz="1300" dirty="0"/>
          </a:p>
        </p:txBody>
      </p:sp>
      <p:sp>
        <p:nvSpPr>
          <p:cNvPr id="3" name="Shape 1"/>
          <p:cNvSpPr/>
          <p:nvPr/>
        </p:nvSpPr>
        <p:spPr>
          <a:xfrm>
            <a:off x="4668672" y="2118208"/>
            <a:ext cx="1381354"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one learner find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explanation easy,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another find the same 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overwhelming?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COGNITIVE LOAD, IN FOUR STAGES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theory began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Working memory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types of load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Cutting the load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Where the theory began</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study on problem solving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THEORY BUILT IN STAGES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Miller, the limits of working memory</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1988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Sweller's paper on cognitive load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worked-example effect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Working memory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small, short-lived store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WORKING MEMORY'S TWO LIMITS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capacity limit</a:t>
            </a:r>
            <a:pPr indent="0" marL="0">
              <a:lnSpc>
                <a:spcPct val="120000"/>
              </a:lnSpc>
              <a:buNone/>
            </a:pPr>
            <a:r>
              <a:rPr lang="en-US" sz="1500" dirty="0">
                <a:solidFill>
                  <a:schemeClr val="tx2"/>
                </a:solidFill>
                <a:latin typeface="+mn-lt" pitchFamily="34" charset="0"/>
                <a:ea typeface="+mn-lt" pitchFamily="34" charset="-122"/>
                <a:cs typeface="+mn-lt" pitchFamily="34" charset="-120"/>
              </a:rPr>
              <a:t>: described by Miller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duration limit</a:t>
            </a:r>
            <a:pPr indent="0" marL="0">
              <a:lnSpc>
                <a:spcPct val="120000"/>
              </a:lnSpc>
              <a:buNone/>
            </a:pPr>
            <a:r>
              <a:rPr lang="en-US" sz="1500" dirty="0">
                <a:solidFill>
                  <a:schemeClr val="tx2"/>
                </a:solidFill>
                <a:latin typeface="+mn-lt" pitchFamily="34" charset="0"/>
                <a:ea typeface="+mn-lt" pitchFamily="34" charset="-122"/>
                <a:cs typeface="+mn-lt" pitchFamily="34" charset="-120"/>
              </a:rPr>
              <a:t>: described by Peterson and Peterson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Three types of load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Intrinsic, extraneous, germane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TYPE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Intrinsic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Content</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How complex the material itself is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TYPE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Extraneous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Format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weight of a poor design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TYPE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Germane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Debated</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Some see it as intrinsic load</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GERMANE LOAD, QUESTIONED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every researcher accepts germane load as its own category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Part of the literature treats it 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indistinguishable from intrinsic load</a:t>
            </a:r>
            <a:pPr indent="0" marL="0">
              <a:lnSpc>
                <a:spcPct val="125000"/>
              </a:lnSpc>
              <a:buNone/>
            </a:pPr>
            <a:r>
              <a:rPr lang="en-US" sz="1750" dirty="0">
                <a:solidFill>
                  <a:srgbClr val="D8D6CF"/>
                </a:solidFill>
                <a:latin typeface="+mn-lt" pitchFamily="34" charset="0"/>
                <a:ea typeface="+mn-lt" pitchFamily="34" charset="-122"/>
                <a:cs typeface="+mn-lt" pitchFamily="34" charset="-120"/>
              </a:rPr>
              <a:t>, redundant as a separate label.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Cutting the load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Techniques that work in teaching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FACE THE SAME PROBLEM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Solving it alone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LOAD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 especially at first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MEMORY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Juggles moves and goals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Studying a worked example</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LOAD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Lower, the effect is well studied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MEMORY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Follows one step at a time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Worked examples lower extraneous load, especially for beginners.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OTHER LEVERS FOR EXTRANEOUS LOAD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Sources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merged into one material</a:t>
            </a:r>
            <a:pPr indent="0" marL="0">
              <a:lnSpc>
                <a:spcPct val="120000"/>
              </a:lnSpc>
              <a:buNone/>
            </a:pPr>
            <a:r>
              <a:rPr lang="en-US" sz="1500" dirty="0">
                <a:solidFill>
                  <a:schemeClr val="tx2"/>
                </a:solidFill>
                <a:latin typeface="+mn-lt" pitchFamily="34" charset="0"/>
                <a:ea typeface="+mn-lt" pitchFamily="34" charset="-122"/>
                <a:cs typeface="+mn-lt" pitchFamily="34" charset="-120"/>
              </a:rPr>
              <a:t>: instead of scattered and separate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Pauses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fewer interruptions while studying</a:t>
            </a:r>
            <a:pPr indent="0" marL="0">
              <a:lnSpc>
                <a:spcPct val="120000"/>
              </a:lnSpc>
              <a:buNone/>
            </a:pPr>
            <a:r>
              <a:rPr lang="en-US" sz="1500" dirty="0">
                <a:solidFill>
                  <a:schemeClr val="tx2"/>
                </a:solidFill>
                <a:latin typeface="+mn-lt" pitchFamily="34" charset="0"/>
                <a:ea typeface="+mn-lt" pitchFamily="34" charset="-122"/>
                <a:cs typeface="+mn-lt" pitchFamily="34" charset="-120"/>
              </a:rPr>
              <a:t>: cut extraneous load further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INTRINSIC VERSUS EXTRANEOUS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difference between intrinsic and extraneous load?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first depends on the content, the second on the design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the same thing under different names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first applies only to experts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GOING</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quiz and sources </a:t>
            </a:r>
            <a:pPr indent="0" marL="0">
              <a:buNone/>
            </a:pPr>
            <a:r>
              <a:rPr lang="en-US" sz="1700" b="1" dirty="0">
                <a:solidFill>
                  <a:schemeClr val="bg1"/>
                </a:solidFill>
                <a:latin typeface="+mn-lt" pitchFamily="34" charset="0"/>
                <a:ea typeface="+mn-lt" pitchFamily="34" charset="-122"/>
                <a:cs typeface="+mn-lt" pitchFamily="34" charset="-120"/>
              </a:rPr>
              <a:t>recaplica.com/en/science/cognitive-load-theory/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Sweller, 1988 · Journal of Education and Health Promotion, 2020 · Frontiers in Psychology, 2022 · IJCSCL, 2018</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Load Theory: The Definition Behind Sweller's Research — Recap</dc:title>
  <dc:subject>PptxGenJS Presentation</dc:subject>
  <dc:creator>Recaplica</dc:creator>
  <cp:lastModifiedBy>Recaplica</cp:lastModifiedBy>
  <cp:revision>1</cp:revision>
  <dcterms:created xsi:type="dcterms:W3CDTF">2026-09-24T02:57:18Z</dcterms:created>
  <dcterms:modified xsi:type="dcterms:W3CDTF">2026-09-24T02:57:18Z</dcterms:modified>
</cp:coreProperties>
</file>