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chi-square test works on counts and sets them against the counts you would expect if a starting hypothesis held. Karl Pearson published it in 1900.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NIST handbook example, 309 wafer defects are sorted by type, A, B, C and D, and by production shift, 1, 2 and 3. The question is whether the make-up of the defects depends on the shift. The chi-square test finds significant evidence that it does, with a p-value of 0.00387.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Observed frequencies are the counts collected. Expected ones are what you would see if the two classifications were independent: multiply the cell's row total by its column total and divide by the grand total. For shift 1 and type A that is 94 times 74 over 309, or 22.51.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every cell, square the gap between observed and expected and divide by the expected count. Adding the twelve contributions, NIST gets 19.18. With 6 degrees of freedom at the 0.05 level the cut-off is 12.592, so 19.18 is above it and independence is rejected. The p-value in the example is 0.00387.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table with r rows and c columns the degrees of freedom are r minus 1 times c minus 1. Yale's course shows where this comes from: once the total is fixed, r times c minus 1 cells are free, and the parameters estimated for the margins come off that. For the wafers, with 3 shifts and 4 types, that leaves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Goodness of fit uses a single classification. In Phillip McClean's genetics course, 556 pea seeds are checked against the 9 to 3 to 3 to 1 ratio. Four classes give 3 degrees of freedom, the statistic is 0.47 and the critical value at 0.05 is 7.82, so the data are consistent with the ratio.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Bewick, Cheek and Ball, in a 2004 review in Critical Care, warn that the test alone does not measure how strong an association is. To see which cells carry the weight, look at the standardized residuals: those beyond 2 in absolute value are significant.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chi-square distribution is an approximation that works when expected counts are large enough. The rule attributed to Cochran wants no expected count below 1 and no more than 20 percent of cells below 5. Small 2 by 2 tables call for Fisher's exact test or Yates's correction; paired data call for McNemar's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minus 1 times 4 minus 1 is 2 times 3, so the table has 6 degrees of freedom, as in the wafer example. A follow-up: what about a goodness of fit test with 4 classes and no estimated parameters? That one has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are the NIST statistics handbook, the review by Bewick, Cheek and Ball in Critical Care, Yale's Statistics 101 course, Phillip McClean's genetics course at North Dakota State University and the Karl Pearson biography on MacTutor.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chi-square test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Karl Pearson's 1900 test, worked through on NIST's wafer defects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309 DEFECTS OVER THREE SHIFTS</a:t>
            </a:r>
            <a:endParaRPr lang="en-US" sz="1300" dirty="0"/>
          </a:p>
        </p:txBody>
      </p:sp>
      <p:sp>
        <p:nvSpPr>
          <p:cNvPr id="3" name="Shape 1"/>
          <p:cNvSpPr/>
          <p:nvPr/>
        </p:nvSpPr>
        <p:spPr>
          <a:xfrm>
            <a:off x="4104284" y="2843632"/>
            <a:ext cx="342097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the mix of defects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change from shift to shift?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TABLE OF COUNTS TO A DECISION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Counted and expected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Adding up the cells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Degrees of freedom and the cut-off</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test stops working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Counted and expected</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Each cell carries two numbers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SHIFT 1, TYPE A: 15 DEFECTS SEEN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Observed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MEANING</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counts collected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SHIFT 1</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15 type A defects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Expected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MEANING</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Counts if H0 holds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SHIFT 1</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94 times 74, over 309</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cell should hold 22.51 defects if shift and type were unrelated; 15 turned up.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Adding up the cells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Twelve cells, one number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NIST'S WAFER TOTAL CLEARS THE 0.05 CUT-OFF</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defects</a:t>
            </a:r>
            <a:pPr indent="0" marL="0">
              <a:lnSpc>
                <a:spcPct val="120000"/>
              </a:lnSpc>
              <a:buNone/>
            </a:pPr>
            <a:r>
              <a:rPr lang="en-US" sz="1500" dirty="0">
                <a:solidFill>
                  <a:schemeClr val="tx2"/>
                </a:solidFill>
                <a:latin typeface="+mn-lt" pitchFamily="34" charset="0"/>
                <a:ea typeface="+mn-lt" pitchFamily="34" charset="-122"/>
                <a:cs typeface="+mn-lt" pitchFamily="34" charset="-120"/>
              </a:rPr>
              <a:t>: sorted by type and by shift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chi-square</a:t>
            </a:r>
            <a:pPr indent="0" marL="0">
              <a:lnSpc>
                <a:spcPct val="120000"/>
              </a:lnSpc>
              <a:buNone/>
            </a:pPr>
            <a:r>
              <a:rPr lang="en-US" sz="1500" dirty="0">
                <a:solidFill>
                  <a:schemeClr val="tx2"/>
                </a:solidFill>
                <a:latin typeface="+mn-lt" pitchFamily="34" charset="0"/>
                <a:ea typeface="+mn-lt" pitchFamily="34" charset="-122"/>
                <a:cs typeface="+mn-lt" pitchFamily="34" charset="-120"/>
              </a:rPr>
              <a:t>: sum of the 12 cell contributions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12.592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critical value</a:t>
            </a:r>
            <a:pPr indent="0" marL="0">
              <a:lnSpc>
                <a:spcPct val="120000"/>
              </a:lnSpc>
              <a:buNone/>
            </a:pPr>
            <a:r>
              <a:rPr lang="en-US" sz="1500" dirty="0">
                <a:solidFill>
                  <a:schemeClr val="tx2"/>
                </a:solidFill>
                <a:latin typeface="+mn-lt" pitchFamily="34" charset="0"/>
                <a:ea typeface="+mn-lt" pitchFamily="34" charset="-122"/>
                <a:cs typeface="+mn-lt" pitchFamily="34" charset="-120"/>
              </a:rPr>
              <a:t>: 6 degrees of freedom, 0.05 level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00" b="1" dirty="0">
                <a:solidFill>
                  <a:schemeClr val="tx1"/>
                </a:solidFill>
                <a:latin typeface="+mj-lt" pitchFamily="34" charset="0"/>
                <a:ea typeface="+mj-lt" pitchFamily="34" charset="-122"/>
                <a:cs typeface="+mj-lt" pitchFamily="34" charset="-120"/>
              </a:rPr>
              <a:t>Degrees of freedom and the cut-off</a:t>
            </a:r>
            <a:endParaRPr lang="en-US" sz="2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many cells are free to vary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3 SHIFTS AND 4 TYPES GIVE 6 DEGREES OF FREEDOM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 by 4 table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309 defects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degrees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(3 - 1) times (4 - 1)</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Cut-off 12.592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19.18 is above it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PEA SEEDS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556</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classes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Expected ratio 9 to 3 to 3 to 1</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DEGREES OF FREEDOM</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 - 1</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a:t>
            </a:r>
            <a:pPr indent="0" marL="0">
              <a:buNone/>
            </a:pPr>
            <a:r>
              <a:rPr lang="en-US" sz="1600" b="1" dirty="0">
                <a:solidFill>
                  <a:schemeClr val="bg1"/>
                </a:solidFill>
                <a:latin typeface="+mj-lt" pitchFamily="34" charset="0"/>
                <a:ea typeface="+mj-lt" pitchFamily="34" charset="-122"/>
                <a:cs typeface="+mj-lt" pitchFamily="34" charset="-120"/>
              </a:rPr>
              <a:t> degrees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Four classes, minus one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STATISTIC</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150" b="1" dirty="0">
                <a:solidFill>
                  <a:schemeClr val="accent1"/>
                </a:solidFill>
                <a:latin typeface="+mj-lt" pitchFamily="34" charset="0"/>
                <a:ea typeface="+mj-lt" pitchFamily="34" charset="-122"/>
                <a:cs typeface="+mj-lt" pitchFamily="34" charset="-120"/>
              </a:rPr>
              <a:t>Below the cut-off</a:t>
            </a:r>
            <a:endParaRPr lang="en-US" sz="21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0.47</a:t>
            </a:r>
            <a:pPr indent="0" marL="0">
              <a:buNone/>
            </a:pPr>
            <a:r>
              <a:rPr lang="en-US" sz="1600" b="1" dirty="0">
                <a:solidFill>
                  <a:schemeClr val="accent1"/>
                </a:solidFill>
                <a:latin typeface="+mj-lt" pitchFamily="34" charset="0"/>
                <a:ea typeface="+mj-lt" pitchFamily="34" charset="-122"/>
                <a:cs typeface="+mj-lt" pitchFamily="34" charset="-120"/>
              </a:rPr>
              <a:t> of 7.82</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Counts fit the ratio</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Where the test stops working</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Sparse cells, paired data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huge chi-square means a very strong link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test says whether an association exists. Standardized residuals reveal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which cells produce it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WITH EXPECTED COUNTS UNDER 5 OR PAIRED MEASUREMENTS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Fisher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Exact test for small 2 by 2 tables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 95 patients it gives P = 0.140 where chi-square gives 0.073.</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Yates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Continuity correction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smallest frequency rises by 0.5 and the totals stay put.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McNemar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For paired data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Used when the same subjects are measured twice.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 3 BY 4 TABLE: HOW MANY DEGREES?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degrees of freedom does a table with 3 rows and 4 columns have?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12</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6</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11</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for the chi-square test </a:t>
            </a:r>
            <a:pPr indent="0" marL="0">
              <a:buNone/>
            </a:pPr>
            <a:r>
              <a:rPr lang="en-US" sz="1700" b="1" dirty="0">
                <a:solidFill>
                  <a:schemeClr val="bg1"/>
                </a:solidFill>
                <a:latin typeface="+mn-lt" pitchFamily="34" charset="0"/>
                <a:ea typeface="+mn-lt" pitchFamily="34" charset="-122"/>
                <a:cs typeface="+mn-lt" pitchFamily="34" charset="-120"/>
              </a:rPr>
              <a:t>recaplica.com/en/science/chi-square-test/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NIST e-Handbook · Bewick, Cheek and Ball · Yale · McClean, NDSU · MacTutor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Chi-Square Test: Formula, Example and Degrees of Freedom — Recap</dc:title>
  <dc:subject>PptxGenJS Presentation</dc:subject>
  <dc:creator>Recaplica</dc:creator>
  <cp:lastModifiedBy>Recaplica</cp:lastModifiedBy>
  <cp:revision>1</cp:revision>
  <dcterms:created xsi:type="dcterms:W3CDTF">2026-10-21T00:17:05Z</dcterms:created>
  <dcterms:modified xsi:type="dcterms:W3CDTF">2026-10-21T00:17:05Z</dcterms:modified>
</cp:coreProperties>
</file>