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1913 Niels Bohr described an atom in which the electron may sit only on certain orbits. That one rule explained why hydrogen gives off light at only a few wavelengths.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Classical physics has no answer. In Maxwell's theory an orbiting electron radiates, loses energy and spirals into the nucleus, giving off a continuous spectrum. Yet real atoms have fixed sizes, and glowing gases show separate lines. Bohr's way out was to accept that Maxwell's theory does not hold inside the atom.</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1922 Nobel speech framed it as a choice: either Rutherford's model was wrong, or Maxwell's theory failed inside the atom. Bohr kept Rutherford.</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Hydrogen's levels follow the formula E n equals minus 13.6 electronvolts divided by n squared. The minus sign means the electron is bound: freeing it from the ground state takes 13.6 eV, the ionization energy. Moving it from n = 1 to n = 2 takes a 10.2 eV photon.</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radius of orbit n is n squared times the Bohr radius, which is about 0.0529 nanometres. Hydrogen atoms with n = 100 have been seen in vacuum, and the model puts their diameter at about one micrometre.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Each series carries the name of its discoverer and is defined by the level where the jump ends. Paschen's series had been published in 1908. In 1913 Bohr predicted a series in the extreme ultraviolet and others in the far infrared that no one had yet observed. The Brackett and Pfund series end on n = 4 and n = 5.</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Bohr called the states in which the electron does not radiate stationary. His second postulate links every jump to radiation of a single frequency, through Planck's relation, E equals h times the frequency. Bohr admitted that the postulate went against ordinary electrodynamics and defended it with the experimental data.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model cannot say why some lines are brighter than others, and it gives the electron a definite radius and momentum at once, which the uncertainty principle rules out. For atoms with more electrons, such as helium, Bohr had to add the correspondence principle. NASA still treats his atom as a good way to learn atomic structure.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sources are the 1922 Nobel facts page and presentation speech, Bohr's original 1913 paper, NIST's CODATA 2022 values, HyperPhysics from Georgia State University, NASA and the UC Irvine physics lecture notes.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SCIENCE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Bohr model of the atom</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How fixed orbits explain the lines in hydrogen's light</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ASK THE ROOM FIRST</a:t>
            </a:r>
            <a:endParaRPr lang="en-US" sz="1300" dirty="0"/>
          </a:p>
        </p:txBody>
      </p:sp>
      <p:sp>
        <p:nvSpPr>
          <p:cNvPr id="3" name="Shape 1"/>
          <p:cNvSpPr/>
          <p:nvPr/>
        </p:nvSpPr>
        <p:spPr>
          <a:xfrm>
            <a:off x="1966874" y="2474824"/>
            <a:ext cx="2474925" cy="348691"/>
          </a:xfrm>
          <a:prstGeom prst="rect">
            <a:avLst/>
          </a:prstGeom>
          <a:solidFill>
            <a:srgbClr val="FFD435"/>
          </a:solidFill>
          <a:ln/>
        </p:spPr>
      </p:sp>
      <p:sp>
        <p:nvSpPr>
          <p:cNvPr id="4" name="Text 2"/>
          <p:cNvSpPr/>
          <p:nvPr/>
        </p:nvSpPr>
        <p:spPr>
          <a:xfrm>
            <a:off x="548640" y="1453896"/>
            <a:ext cx="7955280" cy="2267712"/>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stops the electron</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from crashing into the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nucleus?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RUTHERFORD TO SCHRÖDINGER</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Rutherford's collapsing atom</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Allowed orbits</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Lines in hydrogen's spectrum</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Where the model stops working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WHAT BOHR CHANGED IN 1913</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Classical physics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 PATH</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Spirals inward</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EMITTED LIGHT</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continuous spectrum</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Bohr's atom</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ELECTRON'S PATH</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Stable allowed orbit</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EMITTED LIGHT</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Comes out in jumps</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Inside the atom, Bohr suspended Maxwell's electrodynamics.</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HIGHER LEVELS SIT CLOSER TO ZERO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-13.6</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 level n = 1</a:t>
            </a:r>
            <a:pPr indent="0" marL="0">
              <a:lnSpc>
                <a:spcPct val="120000"/>
              </a:lnSpc>
              <a:buNone/>
            </a:pPr>
            <a:r>
              <a:rPr lang="en-US" sz="1500" dirty="0">
                <a:solidFill>
                  <a:schemeClr val="tx2"/>
                </a:solidFill>
                <a:latin typeface="+mn-lt" pitchFamily="34" charset="0"/>
                <a:ea typeface="+mn-lt" pitchFamily="34" charset="-122"/>
                <a:cs typeface="+mn-lt" pitchFamily="34" charset="-120"/>
              </a:rPr>
              <a:t>: Hydrogen's ground state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-3.4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 level n = 2</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first excited state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-1.5</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eV, level n = 3</a:t>
            </a:r>
            <a:pPr indent="0" marL="0">
              <a:lnSpc>
                <a:spcPct val="120000"/>
              </a:lnSpc>
              <a:buNone/>
            </a:pPr>
            <a:r>
              <a:rPr lang="en-US" sz="1500" dirty="0">
                <a:solidFill>
                  <a:schemeClr val="tx2"/>
                </a:solidFill>
                <a:latin typeface="+mn-lt" pitchFamily="34" charset="0"/>
                <a:ea typeface="+mn-lt" pitchFamily="34" charset="-122"/>
                <a:cs typeface="+mn-lt" pitchFamily="34" charset="-120"/>
              </a:rPr>
              <a:t>: The second excited state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N = 1</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Ground state</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a:t>
            </a:r>
            <a:pPr indent="0" marL="0">
              <a:buNone/>
            </a:pPr>
            <a:r>
              <a:rPr lang="en-US" sz="1600" b="1" dirty="0">
                <a:solidFill>
                  <a:schemeClr val="bg1"/>
                </a:solidFill>
                <a:latin typeface="+mj-lt" pitchFamily="34" charset="0"/>
                <a:ea typeface="+mj-lt" pitchFamily="34" charset="-122"/>
                <a:cs typeface="+mj-lt" pitchFamily="34" charset="-120"/>
              </a:rPr>
              <a:t> radius</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About 0.0529 nm</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N = 2</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First excited</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4</a:t>
            </a:r>
            <a:pPr indent="0" marL="0">
              <a:buNone/>
            </a:pPr>
            <a:r>
              <a:rPr lang="en-US" sz="1600" b="1" dirty="0">
                <a:solidFill>
                  <a:schemeClr val="bg1"/>
                </a:solidFill>
                <a:latin typeface="+mj-lt" pitchFamily="34" charset="0"/>
                <a:ea typeface="+mj-lt" pitchFamily="34" charset="-122"/>
                <a:cs typeface="+mj-lt" pitchFamily="34" charset="-120"/>
              </a:rPr>
              <a:t> radii</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Radius grows with n squared</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N = 3</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400" b="1" dirty="0">
                <a:solidFill>
                  <a:schemeClr val="accent1"/>
                </a:solidFill>
                <a:latin typeface="+mj-lt" pitchFamily="34" charset="0"/>
                <a:ea typeface="+mj-lt" pitchFamily="34" charset="-122"/>
                <a:cs typeface="+mj-lt" pitchFamily="34" charset="-120"/>
              </a:rPr>
              <a:t>Second excited</a:t>
            </a:r>
            <a:endParaRPr lang="en-US" sz="24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9</a:t>
            </a:r>
            <a:pPr indent="0" marL="0">
              <a:buNone/>
            </a:pPr>
            <a:r>
              <a:rPr lang="en-US" sz="1600" b="1" dirty="0">
                <a:solidFill>
                  <a:schemeClr val="accent1"/>
                </a:solidFill>
                <a:latin typeface="+mj-lt" pitchFamily="34" charset="0"/>
                <a:ea typeface="+mj-lt" pitchFamily="34" charset="-122"/>
                <a:cs typeface="+mj-lt" pitchFamily="34" charset="-120"/>
              </a:rPr>
              <a:t> radii</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Nine Bohr radii from the nucleus</a:t>
            </a:r>
            <a:endParaRPr lang="en-US" sz="1350"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HYDROGEN'S SERIES, SORTED BY FINAL LEVEL</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Lyman</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Ends on the ground state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Ultraviolet, with a line at 121.6 nm</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Balmer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Drops to level n = 2</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Visible, including the red 656.3 nm line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Paschen</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Stops at n = 3</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Infrared, with a line at 1875 nm</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JULY 1913, THE SECOND POSTULATE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An electron on an allowed orbit gives off no light at all.</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Light appears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only when it drops</a:t>
            </a:r>
            <a:pPr indent="0" marL="0">
              <a:lnSpc>
                <a:spcPct val="125000"/>
              </a:lnSpc>
              <a:buNone/>
            </a:pPr>
            <a:r>
              <a:rPr lang="en-US" sz="1750" dirty="0">
                <a:solidFill>
                  <a:srgbClr val="D8D6CF"/>
                </a:solidFill>
                <a:latin typeface="+mn-lt" pitchFamily="34" charset="0"/>
                <a:ea typeface="+mn-lt" pitchFamily="34" charset="-122"/>
                <a:cs typeface="+mn-lt" pitchFamily="34" charset="-120"/>
              </a:rPr>
              <a:t> to a lower level, and it carries the energy difference between the two.</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BOHR NEXT TO QUANTUM MECHANICS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Bohr orbit</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ELECTRON</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tiny planet</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ORBIT RADIUS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exact path</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Orbital</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ELECTRON</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 probability cloud</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ORBIT RADIUS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average distance</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Line brightness is beyond Bohr's model.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QUIZ AND FLASHCARDS ON THE PAGE</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The full Recap, with a concept map and summary </a:t>
            </a:r>
            <a:pPr indent="0" marL="0">
              <a:buNone/>
            </a:pPr>
            <a:r>
              <a:rPr lang="en-US" sz="1700" b="1" dirty="0">
                <a:solidFill>
                  <a:schemeClr val="bg1"/>
                </a:solidFill>
                <a:latin typeface="+mn-lt" pitchFamily="34" charset="0"/>
                <a:ea typeface="+mn-lt" pitchFamily="34" charset="-122"/>
                <a:cs typeface="+mn-lt" pitchFamily="34" charset="-120"/>
              </a:rPr>
              <a:t>recaplica.com/en/science/bohr-model/</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NobelPrize.org · Bohr 1913 · NIST · HyperPhysics · NASA · UC Irvine</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Bohr Model of the Atom Explained: Energy Levels and the Hydrogen Spectrum — Recap</dc:title>
  <dc:subject>PptxGenJS Presentation</dc:subject>
  <dc:creator>Recaplica</dc:creator>
  <cp:lastModifiedBy>Recaplica</cp:lastModifiedBy>
  <cp:revision>1</cp:revision>
  <dcterms:created xsi:type="dcterms:W3CDTF">2026-10-22T12:16:52Z</dcterms:created>
  <dcterms:modified xsi:type="dcterms:W3CDTF">2026-10-22T12:16:52Z</dcterms:modified>
</cp:coreProperties>
</file>