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chemistry, particles are counted in moles. Since 2019 a mole has been a fixed number of entities, and that number is named after Amedeo Avogadro.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NIST, 18 grams of water, an amount you can see and weigh, holds roughly 600 billion trillion molecules, on the order of 6 × 10^23. That is about one mole of water.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SI the mole is the unit of amount of substance, symbol mol. The entities can be atoms, molecules, ions or electrons, and anyone using the mole has to say which: a mole of O2 contains twice as many oxygen atoms as molecules.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BIPM calls the pure number 6.022 140 76 × 10^23 Avogadro's number. The Avogadro constant, symbol N_A, has the same value expressed in mol^-1 and acts as the proportionality factor between moles and number of entities.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molar mass of water comes from the CIAAW atomic weights: two hydrogens at 1.0080 and one oxygen at 15.999 add up to 18.015 g/mol. Divide the mass by the molar mass, then multiply by the Avogadro constant. These are our worked calculations, not figures from a source.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Avogadro neither calculated the number nor invented the mole: the word comes from the German shortening Mol, from Molekül. Others made the measurements, Jean Perrin among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old mole depended on the kilogram, at the time a platinum-iridium cylinder kept near Paris. On 16 November 2018 representatives of more than 50 countries voted for the redefinition, which took effect on 20 May 2019, World Metrology Day. One method counted the atoms in spheres of silicon enriched to 99.995% silicon-28.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 n = m/M, 36 g divided by 18.015 g/mol gives about 2.0 mol. A second question: what unit does the Avogadro constant have? mol^-1, per mole.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quiz and flashcards on the Recap go back over the definition, molar mass and the formula n = m/M.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Avogadro's number and the mole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chemists count atoms on a scale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HAVE A GUESS</a:t>
            </a:r>
            <a:endParaRPr lang="en-US" sz="1300" dirty="0"/>
          </a:p>
        </p:txBody>
      </p:sp>
      <p:sp>
        <p:nvSpPr>
          <p:cNvPr id="3" name="Shape 1"/>
          <p:cNvSpPr/>
          <p:nvPr/>
        </p:nvSpPr>
        <p:spPr>
          <a:xfrm>
            <a:off x="3532073" y="2106016"/>
            <a:ext cx="288173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many molecules are in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18 grams of water?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GRAMS TO PARTICLES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a mole counts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Molar mass and calculations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Avogadro to Perrin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2019</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EXACT SINCE 20 MAY 2019</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6.022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10^23 entities per mole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full value, 6.022 140 76 × 10^23, is fixed by definition.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mole joins the SI</a:t>
            </a:r>
            <a:pPr indent="0" marL="0">
              <a:lnSpc>
                <a:spcPct val="120000"/>
              </a:lnSpc>
              <a:buNone/>
            </a:pPr>
            <a:r>
              <a:rPr lang="en-US" sz="1500" dirty="0">
                <a:solidFill>
                  <a:schemeClr val="tx2"/>
                </a:solidFill>
                <a:latin typeface="+mn-lt" pitchFamily="34" charset="0"/>
                <a:ea typeface="+mn-lt" pitchFamily="34" charset="-122"/>
                <a:cs typeface="+mn-lt" pitchFamily="34" charset="-120"/>
              </a:rPr>
              <a:t>: Seventh base unit, by decision of the 14th CGPM.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BIPM GIVES N_A IN MOL^-1</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Avogadro's number</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UNIT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none, a pure number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JOB</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entities in a mole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Avogadro constant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UNIT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mol^-1, per mole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JOB</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turns moles into entities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When you write the constant, add per mole.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36 GRAMS OF WATER, ABOUT 2 MOLES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320040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 of water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2 × 1.0080 + 15.999</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Weigh it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36 g of water</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 = m/M</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36 / 18.015 = about 2 mol</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 = n × N_A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about 1.2 × 10^24 molecules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Avogadro worked out the number.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was named after him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 the early 20th century</a:t>
            </a:r>
            <a:pPr indent="0" marL="0">
              <a:lnSpc>
                <a:spcPct val="125000"/>
              </a:lnSpc>
              <a:buNone/>
            </a:pPr>
            <a:r>
              <a:rPr lang="en-US" sz="1750" dirty="0">
                <a:solidFill>
                  <a:srgbClr val="D8D6CF"/>
                </a:solidFill>
                <a:latin typeface="+mn-lt" pitchFamily="34" charset="0"/>
                <a:ea typeface="+mn-lt" pitchFamily="34" charset="-122"/>
                <a:cs typeface="+mn-lt" pitchFamily="34" charset="-120"/>
              </a:rPr>
              <a:t>, as a tribute. The word mole turns up around 1900.</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VERSAILLES, THEN 20 MAY 2019</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Silicon spheres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atoms counted with X-rays</a:t>
            </a:r>
            <a:endParaRPr lang="en-US" sz="1600" dirty="0"/>
          </a:p>
        </p:txBody>
      </p:sp>
      <p:sp>
        <p:nvSpPr>
          <p:cNvPr id="5" name="Text 3"/>
          <p:cNvSpPr/>
          <p:nvPr/>
        </p:nvSpPr>
        <p:spPr>
          <a:xfrm>
            <a:off x="555955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Carbon-12</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molar mass must be measured</a:t>
            </a:r>
            <a:endParaRPr lang="en-US" sz="1600" dirty="0"/>
          </a:p>
        </p:txBody>
      </p:sp>
      <p:sp>
        <p:nvSpPr>
          <p:cNvPr id="6" name="Shape 4"/>
          <p:cNvSpPr/>
          <p:nvPr/>
        </p:nvSpPr>
        <p:spPr>
          <a:xfrm>
            <a:off x="52120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1971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atoms in 0.012 kg of carbon-12</a:t>
            </a:r>
            <a:endParaRPr lang="en-US" sz="1400" dirty="0"/>
          </a:p>
        </p:txBody>
      </p:sp>
      <p:sp>
        <p:nvSpPr>
          <p:cNvPr id="8" name="Shape 6"/>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 November 2018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vote at Versailles</a:t>
            </a:r>
            <a:endParaRPr lang="en-US" sz="1400" dirty="0"/>
          </a:p>
        </p:txBody>
      </p:sp>
      <p:sp>
        <p:nvSpPr>
          <p:cNvPr id="10" name="Shape 8"/>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 May 2019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fixed number in force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CAN YOU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Roughly how many moles are there in 36 g of water?</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About 0.5 mol</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About 2 mol</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About 36 mol</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REVISE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flashcards and concept map on the Recap </a:t>
            </a:r>
            <a:pPr indent="0" marL="0">
              <a:buNone/>
            </a:pPr>
            <a:r>
              <a:rPr lang="en-US" sz="1700" b="1" dirty="0">
                <a:solidFill>
                  <a:schemeClr val="bg1"/>
                </a:solidFill>
                <a:latin typeface="+mn-lt" pitchFamily="34" charset="0"/>
                <a:ea typeface="+mn-lt" pitchFamily="34" charset="-122"/>
                <a:cs typeface="+mn-lt" pitchFamily="34" charset="-120"/>
              </a:rPr>
              <a:t>recaplica.com/en/science/avogadros-number-mole/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BIPM · IUPAC · NIST · Perrin, Nobel 1926 · CIAAW</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Avogadro's Number: What It Is, the Mole and Molar Mass — Recap</dc:title>
  <dc:subject>PptxGenJS Presentation</dc:subject>
  <dc:creator>Recaplica</dc:creator>
  <cp:lastModifiedBy>Recaplica</cp:lastModifiedBy>
  <cp:revision>1</cp:revision>
  <dcterms:created xsi:type="dcterms:W3CDTF">2026-10-23T03:12:22Z</dcterms:created>
  <dcterms:modified xsi:type="dcterms:W3CDTF">2026-10-23T03:12:22Z</dcterms:modified>
</cp:coreProperties>
</file>