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roughly 1760 and 1785, in Germany, a group of young writers broke with Enlightenment reason: this presentation covers where the name comes from, who the leading authors were, and what it left behind for Romanticism.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movement's name comes from a play by Friedrich Maximilian Klinger, published in 1776, and translates literally as storm and stress: the answer is Sturm und Drang.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place the movement between roughly 1760 and 1785; the name itself arrived later, in 1776, from the title of a play by Friedrich Maximilian Klinger about the American 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Encyclopedia of German Literature, Goethe, Schiller and Herder are the movement's central figures; other sources add Lenz and Klopstock to the list of authors.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Sorrows of Young Werther (1774), Schiller's Die Räuber (1781) and Goethe's Götz von Berlichingen (1773) are the works most often cited by the sources consulted.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caution here is deliberate: the source uses phrases like 'it is believed that,' without giving numbers, and the Recap keeps the same caution.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New World Encyclopedia, the movement passed into Weimar Classicism and then into early German Romanticism, which carried over its concern with feeling and nature while adding social and political goals.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title of a play by Friedrich Maximilian Klinger, published in 1776. A second question for the class: who are the main authors named by the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full text, with sources, FAQ and quiz, visit Recaplica.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Sturm und Drang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movement that paved the way for German Romanticism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NAMED AFTER A PLAY FROM 1776</a:t>
            </a:r>
            <a:endParaRPr lang="en-US" sz="1300" dirty="0"/>
          </a:p>
        </p:txBody>
      </p:sp>
      <p:sp>
        <p:nvSpPr>
          <p:cNvPr id="3" name="Shape 1"/>
          <p:cNvSpPr/>
          <p:nvPr/>
        </p:nvSpPr>
        <p:spPr>
          <a:xfrm>
            <a:off x="503936" y="1380592"/>
            <a:ext cx="4781652" cy="348691"/>
          </a:xfrm>
          <a:prstGeom prst="rect">
            <a:avLst/>
          </a:prstGeom>
          <a:solidFill>
            <a:srgbClr val="FFD435"/>
          </a:solidFill>
          <a:ln/>
        </p:spPr>
      </p:sp>
      <p:sp>
        <p:nvSpPr>
          <p:cNvPr id="4" name="Text 2"/>
          <p:cNvSpPr/>
          <p:nvPr/>
        </p:nvSpPr>
        <p:spPr>
          <a:xfrm>
            <a:off x="548640" y="1097280"/>
            <a:ext cx="7955280" cy="3005328"/>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Storm and stress — which</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movement already carries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tempest in its own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name?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NAME TO ROMANTICISM</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name born from a play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Authors and a program</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Works that caused a scandal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Toward Romanticism</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DATES RANGING FROM 1760 TO 1785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1776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 of Klinger's play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play that gave the movement its name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1760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roughly when it began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movement's early phase, in Germany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1785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roughly when it ended</a:t>
            </a:r>
            <a:pPr indent="0" marL="0">
              <a:lnSpc>
                <a:spcPct val="120000"/>
              </a:lnSpc>
              <a:buNone/>
            </a:pPr>
            <a:r>
              <a:rPr lang="en-US" sz="1500" dirty="0">
                <a:solidFill>
                  <a:schemeClr val="tx2"/>
                </a:solidFill>
                <a:latin typeface="+mn-lt" pitchFamily="34" charset="0"/>
                <a:ea typeface="+mn-lt" pitchFamily="34" charset="-122"/>
                <a:cs typeface="+mn-lt" pitchFamily="34" charset="-120"/>
              </a:rPr>
              <a:t>: before the shift to Weimar Classicism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FIGURES NAMED AS CENTRAL</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Johann W. Goethe</a:t>
            </a:r>
            <a:endParaRPr lang="en-US" sz="19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movement's central figure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Wrote Werther, Götz von Berlichingen and Prometheus, later moving into Weimar Classicism.</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Friedrich Schiller</a:t>
            </a:r>
            <a:endParaRPr lang="en-US" sz="20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leading co-author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Wrote Die Räuber in 1781, a play that helped establish modern melodrama.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Johann G. Herder</a:t>
            </a:r>
            <a:endParaRPr lang="en-US" sz="20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movement's theorist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Wrote the essay collection Von deutscher Art und Kunst in 1773.</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NOVEL THAT SCANDALIZED READERS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Werther</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1774</a:t>
            </a:r>
            <a:pPr indent="0" marL="0">
              <a:buNone/>
            </a:pPr>
            <a:r>
              <a:rPr lang="en-US" sz="1600" b="1" dirty="0">
                <a:solidFill>
                  <a:schemeClr val="bg1"/>
                </a:solidFill>
                <a:latin typeface="+mj-lt" pitchFamily="34" charset="0"/>
                <a:ea typeface="+mj-lt" pitchFamily="34" charset="-122"/>
                <a:cs typeface="+mj-lt" pitchFamily="34" charset="-120"/>
              </a:rPr>
              <a:t> year</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 hopeless love with a tragic ending</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PLAY ABOUT A YOUNG REBEL</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Die Räuber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1781</a:t>
            </a:r>
            <a:pPr indent="0" marL="0">
              <a:buNone/>
            </a:pPr>
            <a:r>
              <a:rPr lang="en-US" sz="1600" b="1" dirty="0">
                <a:solidFill>
                  <a:schemeClr val="bg1"/>
                </a:solidFill>
                <a:latin typeface="+mj-lt" pitchFamily="34" charset="0"/>
                <a:ea typeface="+mj-lt" pitchFamily="34" charset="-122"/>
                <a:cs typeface="+mj-lt" pitchFamily="34" charset="-120"/>
              </a:rPr>
              <a:t> year</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foundations of modern melodrama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DEBUT HISTORICAL DRAMA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Götz</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1773</a:t>
            </a:r>
            <a:pPr indent="0" marL="0">
              <a:buNone/>
            </a:pPr>
            <a:r>
              <a:rPr lang="en-US" sz="1600" b="1" dirty="0">
                <a:solidFill>
                  <a:schemeClr val="accent1"/>
                </a:solidFill>
                <a:latin typeface="+mj-lt" pitchFamily="34" charset="0"/>
                <a:ea typeface="+mj-lt" pitchFamily="34" charset="-122"/>
                <a:cs typeface="+mj-lt" pitchFamily="34" charset="-120"/>
              </a:rPr>
              <a:t> year</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play that made Goethe's name</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NOVEL THAT UNSETTLED ITS READERS</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Werther didn't just win over readers; sources say it may have inspired imitative suicides among young people at the time.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New World Encyclopedia reports that, according to the belief of the time, the novel inspired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several imitative suicides among young readers</a:t>
            </a:r>
            <a:pPr indent="0" marL="0">
              <a:lnSpc>
                <a:spcPct val="125000"/>
              </a:lnSpc>
              <a:buNone/>
            </a:pPr>
            <a:r>
              <a:rPr lang="en-US" sz="1750" dirty="0">
                <a:solidFill>
                  <a:srgbClr val="D8D6CF"/>
                </a:solidFill>
                <a:latin typeface="+mn-lt" pitchFamily="34" charset="0"/>
                <a:ea typeface="+mn-lt" pitchFamily="34" charset="-122"/>
                <a:cs typeface="+mn-lt" pitchFamily="34" charset="-120"/>
              </a:rPr>
              <a:t>: an effect never documented with precise numbers, but described with this same caution in the sources.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PRE-ROMANTICISM TO EARLY ROMANTICISM</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Sturm und Drang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Roughly 1760-1785, in Germany</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Weimar Classicism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Goethe and Schiller change course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Early Romanticism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Inherits feeling and nature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Where does the name Sturm und Drang come from?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title of a play by Klinger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 treatise by Kant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symphony by Haydn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SOURCES AND FURTHER READING</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recaplica.com/en/literature/sturm-und-drang-meaning/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New World Encyclopedia · Encyclopedia.com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Sturm und Drang: the meaning behind Germany's storm-and-stress movement — Recap</dc:title>
  <dc:subject>PptxGenJS Presentation</dc:subject>
  <dc:creator>Recaplica</dc:creator>
  <cp:lastModifiedBy>Recaplica</cp:lastModifiedBy>
  <cp:revision>1</cp:revision>
  <dcterms:created xsi:type="dcterms:W3CDTF">2026-10-11T04:25:48Z</dcterms:created>
  <dcterms:modified xsi:type="dcterms:W3CDTF">2026-10-11T04:25:48Z</dcterms:modified>
</cp:coreProperties>
</file>