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Orlando Furioso is the chivalric romance that Ludovico Ariosto first publishes in 1516 and brings to its final shape in 1532. Today we look at who Ariosto was, how the poem came together, what it is about, and how it is written.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From the very first lines Ariosto states what the poem will cover: not only the war between Agramante and Charlemagne, but a wider weave of stories about love and arms.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Ariosto enters the service of the Este court early in life. Among his posts he serves as commander of the fortress of Canossa, from 1501 to 1503, and later as governor of the Garfagnana, an appointment he accepts reluctantly in 1522 and leaves in March 1525. He dies in Ferrara on 6 July 1533, just short of his fifty-ninth birthday.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idea for the poem takes shape in 1504 or shortly after; a first draft, in forty cantos, is finished in 1509, but the text reaches bookshops only in April 1516. Ariosto revises it twice more: a second edition in February 1521, and in 1532 the final edition, which expands the poem from forty to forty-six cantos.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Ariosto carries over five characters from Boiardo's Orlando Innamorato: Angelica, Rinaldo, Ferraù, Sacripante and Bradamante, developing their story without picking up the narrative from the exact point where Boiardo had left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Orlando Furioso is conceived as an ideal continuation of Boiardo's Orlando Innamorato, left unfinished. Ariosto carries over five of its characters, but does not continue the story from the exact point where Boiardo had left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His love for Angelica turns into a passion so deep and burning that Orlando loses his reason. It is this madness of love, declared from the opening of Canto I, that gives the poem its title.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poem is written in ottava rima, the most widespread narrative verse form in the Italian tradition: eight hendecasyllables per stanza, with rhyme scheme ABABABCC. A project by the Accademia della Crusca describes Ariosto's ottava as a harmonious microcosm born from the fusion of syntax and meter, giving each stanza both unity and movement.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8 flashcards, with the full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LITERATURE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Orlando Furioso</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Ludovico Ariosto's poem of love and madness</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457200" y="320040"/>
            <a:ext cx="1280160" cy="1005840"/>
          </a:xfrm>
          <a:prstGeom prst="rect">
            <a:avLst/>
          </a:prstGeom>
          <a:noFill/>
          <a:ln/>
        </p:spPr>
        <p:txBody>
          <a:bodyPr wrap="square" rtlCol="0" anchor="ctr"/>
          <a:lstStyle/>
          <a:p>
            <a:pPr indent="0" marL="0">
              <a:buNone/>
            </a:pPr>
            <a:r>
              <a:rPr lang="en-US" sz="8400" b="1" dirty="0">
                <a:solidFill>
                  <a:schemeClr val="accent1"/>
                </a:solidFill>
                <a:latin typeface="+mj-lt" pitchFamily="34" charset="0"/>
                <a:ea typeface="+mj-lt" pitchFamily="34" charset="-122"/>
                <a:cs typeface="+mj-lt" pitchFamily="34" charset="-120"/>
              </a:rPr>
              <a:t>«</a:t>
            </a:r>
            <a:endParaRPr lang="en-US" sz="8400" dirty="0"/>
          </a:p>
        </p:txBody>
      </p:sp>
      <p:sp>
        <p:nvSpPr>
          <p:cNvPr id="3" name="Shape 1"/>
          <p:cNvSpPr/>
          <p:nvPr/>
        </p:nvSpPr>
        <p:spPr>
          <a:xfrm>
            <a:off x="2617724" y="2154276"/>
            <a:ext cx="2464308" cy="221894"/>
          </a:xfrm>
          <a:prstGeom prst="rect">
            <a:avLst/>
          </a:prstGeom>
          <a:solidFill>
            <a:srgbClr val="FFD435"/>
          </a:solidFill>
          <a:ln/>
        </p:spPr>
      </p:sp>
      <p:sp>
        <p:nvSpPr>
          <p:cNvPr id="4" name="Text 2"/>
          <p:cNvSpPr/>
          <p:nvPr/>
        </p:nvSpPr>
        <p:spPr>
          <a:xfrm>
            <a:off x="658368" y="1371600"/>
            <a:ext cx="7498080" cy="1245413"/>
          </a:xfrm>
          <a:prstGeom prst="rect">
            <a:avLst/>
          </a:prstGeom>
          <a:noFill/>
          <a:ln/>
        </p:spPr>
        <p:txBody>
          <a:bodyPr wrap="square" lIns="0" tIns="0" rIns="0" bIns="0" rtlCol="0" anchor="t"/>
          <a:lstStyle/>
          <a:p>
            <a:pPr indent="0" marL="0">
              <a:spcAft>
                <a:spcPts val="1215"/>
              </a:spcAft>
              <a:buNone/>
            </a:pPr>
            <a:r>
              <a:rPr lang="en-US" sz="2800" i="1" dirty="0">
                <a:solidFill>
                  <a:schemeClr val="tx1"/>
                </a:solidFill>
                <a:latin typeface="+mn-lt" pitchFamily="34" charset="0"/>
                <a:ea typeface="+mn-lt" pitchFamily="34" charset="-122"/>
                <a:cs typeface="+mn-lt" pitchFamily="34" charset="-120"/>
              </a:rPr>
              <a:t>Le donne, i cavallier, l'arme, gli amori,</a:t>
            </a:r>
            <a:endParaRPr lang="en-US" sz="2800" dirty="0"/>
          </a:p>
          <a:p>
            <a:pPr indent="0" marL="0">
              <a:spcAft>
                <a:spcPts val="1215"/>
              </a:spcAft>
              <a:buNone/>
            </a:pPr>
            <a:r>
              <a:rPr lang="en-US" sz="2800" i="1" dirty="0">
                <a:solidFill>
                  <a:schemeClr val="tx1"/>
                </a:solidFill>
                <a:latin typeface="+mn-lt" pitchFamily="34" charset="0"/>
                <a:ea typeface="+mn-lt" pitchFamily="34" charset="-122"/>
                <a:cs typeface="+mn-lt" pitchFamily="34" charset="-120"/>
              </a:rPr>
              <a:t>le cortesie, l'audaci imprese io canto</a:t>
            </a:r>
            <a:endParaRPr lang="en-US" sz="2800" dirty="0"/>
          </a:p>
        </p:txBody>
      </p:sp>
      <p:sp>
        <p:nvSpPr>
          <p:cNvPr id="5" name="Text 3"/>
          <p:cNvSpPr/>
          <p:nvPr/>
        </p:nvSpPr>
        <p:spPr>
          <a:xfrm>
            <a:off x="658368" y="3977640"/>
            <a:ext cx="7315200" cy="320040"/>
          </a:xfrm>
          <a:prstGeom prst="rect">
            <a:avLst/>
          </a:prstGeom>
          <a:noFill/>
          <a:ln/>
        </p:spPr>
        <p:txBody>
          <a:bodyPr wrap="square" rtlCol="0" anchor="ctr"/>
          <a:lstStyle/>
          <a:p>
            <a:pPr indent="0" marL="0">
              <a:buNone/>
            </a:pPr>
            <a:r>
              <a:rPr lang="en-US" sz="1300" b="1" spc="250" kern="0" dirty="0">
                <a:solidFill>
                  <a:schemeClr val="tx2"/>
                </a:solidFill>
                <a:latin typeface="+mn-lt" pitchFamily="34" charset="0"/>
                <a:ea typeface="+mn-lt" pitchFamily="34" charset="-122"/>
                <a:cs typeface="+mn-lt" pitchFamily="34" charset="-120"/>
              </a:rPr>
              <a:t>ORLANDO FURIOSO · OPENING OF CANTO I (IN ITALIAN, "OF LADIES, KNIGHTS, ARMS, LOVES, I SING")</a:t>
            </a:r>
            <a:endParaRPr lang="en-US" sz="1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WHAT'S AHEAD</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 courtier from Ferrara</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From an idea to a printed book</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the poem is about</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Style and legacy</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THE LIFE</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Ludovico Ariosto</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1474 – 1533</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1474</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Born in Reggio Emilia, on 8 September</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1501</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Commander of the fortress of Canossa, until 1503</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1522</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Governor of the Garfagnana, reluctantly</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1533</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Dies in Ferrara, on 6 July</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FIRST EDITION</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1516</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40</a:t>
            </a:r>
            <a:pPr indent="0" marL="0">
              <a:buNone/>
            </a:pPr>
            <a:r>
              <a:rPr lang="en-US" sz="1600" b="1" dirty="0">
                <a:solidFill>
                  <a:schemeClr val="bg1"/>
                </a:solidFill>
                <a:latin typeface="+mj-lt" pitchFamily="34" charset="0"/>
                <a:ea typeface="+mj-lt" pitchFamily="34" charset="-122"/>
                <a:cs typeface="+mj-lt" pitchFamily="34" charset="-120"/>
              </a:rPr>
              <a:t> cantos</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Ferrara, April</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SECOND EDITION</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1521</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40</a:t>
            </a:r>
            <a:pPr indent="0" marL="0">
              <a:buNone/>
            </a:pPr>
            <a:r>
              <a:rPr lang="en-US" sz="1600" b="1" dirty="0">
                <a:solidFill>
                  <a:schemeClr val="bg1"/>
                </a:solidFill>
                <a:latin typeface="+mj-lt" pitchFamily="34" charset="0"/>
                <a:ea typeface="+mj-lt" pitchFamily="34" charset="-122"/>
                <a:cs typeface="+mj-lt" pitchFamily="34" charset="-120"/>
              </a:rPr>
              <a:t> cantos</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Linguistic corrections</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FINAL EDITION</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1532</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46</a:t>
            </a:r>
            <a:pPr indent="0" marL="0">
              <a:buNone/>
            </a:pPr>
            <a:r>
              <a:rPr lang="en-US" sz="1600" b="1" dirty="0">
                <a:solidFill>
                  <a:schemeClr val="accent1"/>
                </a:solidFill>
                <a:latin typeface="+mj-lt" pitchFamily="34" charset="0"/>
                <a:ea typeface="+mj-lt" pitchFamily="34" charset="-122"/>
                <a:cs typeface="+mj-lt" pitchFamily="34" charset="-120"/>
              </a:rPr>
              <a:t> cantos</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Six cantos added</a:t>
            </a:r>
            <a:endParaRPr lang="en-US" sz="13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CHARACTERS INHERITED FROM THE INNAMORATO</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Angelica</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woman fought over</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At the center of Orlando's love story</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Bradamante</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Christian warrior</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One of five characters carried over from Boiardo</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Rinaldo</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Orlando's cousin</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Also in love with Angelica</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ONE POEM, CONTINUING ANOTHER</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Orlando Innamorato</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AUTHOR</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Matteo Maria Boiardo</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STATUS</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Unfinished</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Orlando Furioso</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AUTHOR</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Ludovico Ariosto</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STATUS</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Completed, three editions</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It carries over five of Boiardo's characters into a story of its own.</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COMMON MISCONCEPTION</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The title points to Orlando's madness of love.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Ariosto writes that Orlando's love for Angelica grows so burning that he loses his reason — it is this </a:t>
            </a:r>
            <a:pPr indent="0" marL="0">
              <a:lnSpc>
                <a:spcPct val="125000"/>
              </a:lnSpc>
              <a:buNone/>
            </a:pPr>
            <a:r>
              <a:rPr lang="en-US" sz="1750" b="1" dirty="0">
                <a:solidFill>
                  <a:schemeClr val="bg1"/>
                </a:solidFill>
                <a:latin typeface="+mn-lt" pitchFamily="34" charset="0"/>
                <a:ea typeface="+mn-lt" pitchFamily="34" charset="-122"/>
                <a:cs typeface="+mn-lt" pitchFamily="34" charset="-120"/>
              </a:rPr>
              <a:t>madness of love</a:t>
            </a:r>
            <a:pPr indent="0" marL="0">
              <a:lnSpc>
                <a:spcPct val="125000"/>
              </a:lnSpc>
              <a:buNone/>
            </a:pPr>
            <a:r>
              <a:rPr lang="en-US" sz="1750" dirty="0">
                <a:solidFill>
                  <a:srgbClr val="D8D6CF"/>
                </a:solidFill>
                <a:latin typeface="+mn-lt" pitchFamily="34" charset="0"/>
                <a:ea typeface="+mn-lt" pitchFamily="34" charset="-122"/>
                <a:cs typeface="+mn-lt" pitchFamily="34" charset="-120"/>
              </a:rPr>
              <a:t> that gives the poem its title.</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OTTAVA RIMA</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8</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lines per stanza</a:t>
            </a:r>
            <a:pPr indent="0" marL="0">
              <a:lnSpc>
                <a:spcPct val="120000"/>
              </a:lnSpc>
              <a:buNone/>
            </a:pPr>
            <a:r>
              <a:rPr lang="en-US" sz="1500" dirty="0">
                <a:solidFill>
                  <a:schemeClr val="tx2"/>
                </a:solidFill>
                <a:latin typeface="+mn-lt" pitchFamily="34" charset="0"/>
                <a:ea typeface="+mn-lt" pitchFamily="34" charset="-122"/>
                <a:cs typeface="+mn-lt" pitchFamily="34" charset="-120"/>
              </a:rPr>
              <a:t>: hendecasyllables</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3+1</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alternating couplets plus a closing one</a:t>
            </a:r>
            <a:pPr indent="0" marL="0">
              <a:lnSpc>
                <a:spcPct val="120000"/>
              </a:lnSpc>
              <a:buNone/>
            </a:pPr>
            <a:r>
              <a:rPr lang="en-US" sz="1500" dirty="0">
                <a:solidFill>
                  <a:schemeClr val="tx2"/>
                </a:solidFill>
                <a:latin typeface="+mn-lt" pitchFamily="34" charset="0"/>
                <a:ea typeface="+mn-lt" pitchFamily="34" charset="-122"/>
                <a:cs typeface="+mn-lt" pitchFamily="34" charset="-120"/>
              </a:rPr>
              <a:t>: rhyme scheme ABABABCC</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NOW FOR THE RECAP</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recaplica.com/en/literature/ludovico-ariosto-orlando-furioso/</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Treccani · Accademia della Crusca (VIVIT)</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Orlando Furioso: Plot, Characters and Summary — Recap</dc:title>
  <dc:subject>PptxGenJS Presentation</dc:subject>
  <dc:creator>Recaplica</dc:creator>
  <cp:lastModifiedBy>Recaplica</cp:lastModifiedBy>
  <cp:revision>1</cp:revision>
  <dcterms:created xsi:type="dcterms:W3CDTF">2026-09-23T03:19:21Z</dcterms:created>
  <dcterms:modified xsi:type="dcterms:W3CDTF">2026-09-23T03:19:21Z</dcterms:modified>
</cp:coreProperties>
</file>