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 P. Lovecraft writes "non-Euclidean geometry" only twice in his entire body of fiction, yet those two appearances were enough to make the term a fixture of cosmic horror. Today we look at where it appears, what it actually describes, why Lovecraft chose it, and how it differs from real mathematics.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Lovecraft borrows the name of a real mathematical field — born in the 19th century and still little known to general readers in the 1920s and 1930s — to describe not formulas but contradictory sensory perceptions that break his characters' minds.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Call of Cthulhu" was written in the summer of 1926 and published in February 1928 in Weird Tales: that is where the phrase first appears, describing the city of R'lyeh. "The Dreams in the Witch House" was written between January and February 1932 and published in July 1933: its protagonist, Walter Gilman, studies "non-Euclidean calculus and quantum physics" at Miskatonic University, and the story names real scientists such as Einstein, Planck, Heisenberg and Willem de Sitter.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stories the phrase describes an acute masonry angle that behaves as if it were obtuse, or a level surface you "climb" as if it were vertical: contradictory sensory experiences the human brain cannot reconcile. Mathematical non-Euclidean geometry instead comes from replacing Euclid's parallel postulate, and produces rigorous systems such as hyperbolic and elliptic geometry.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 reception of the two stories has always been split. August Derleth called "The Dreams in the Witch House" "a poor story", and Lovecraft himself doubted his own output from that period; the later critic Kenneth Hite instead called it one of the purest examples of Lovecraftian cosmicism. "The Call of Cthulhu" drew equally mixed verdicts: a masterpiece for Robert E. Howard, the first of Lovecraft's "great texts" for Michel Houellebecq, a "fragmented" piece for E. F. Bleiler.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Cosmicism is the literary philosophy that no recognizable divine presence exists in the universe, and that humanity is particularly insignificant within it. Critics describe this as a form of "mechanistic materialism": Lovecraft saw the universe as meaningless, mechanical and indifferent: in his stories characters "become insane from the elimination of recognizable geometry", from the "failure of our geometry".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dates need to stay separate: non-Euclidean geometry as a mathematical field is a 19th-century discovery (Lobachevsky 1829-1830, Bolyai 1832, Riemann 1854), already known for nearly a century when Lovecraft used it in his stories between 1928 and 1933 — but still little known outside mathematical circles, which made it sound alien to the ordinary reader of the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trope of Lovecraft's "non-Euclidean" architecture has reached contemporary media: the novel "The City We Became" features an antagonist whose name is inspired by R'lyeh, and the video game "Doom, The Dark Ages", released in 2025, includes a setting called "The City of Ry'uul" with Lovecraftian design and a creature named "The Old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In the stories the phrase describes perceptions the human brain cannot reconcile. If there is time, a second question from the article quiz: in which two stories does the word "non-Euclidean" appear literally? ("The Call of Cthulhu" and "The Dreams in the Witch House".)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review is on the site, with the concept map, the myths section and the downloadable presentation.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Lovecraft's Non-Euclidean Geometry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H. P. Lovecraft actually meant by the phrase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PUZZLE</a:t>
            </a:r>
            <a:endParaRPr lang="en-US" sz="1300" dirty="0"/>
          </a:p>
        </p:txBody>
      </p:sp>
      <p:sp>
        <p:nvSpPr>
          <p:cNvPr id="3" name="Shape 1"/>
          <p:cNvSpPr/>
          <p:nvPr/>
        </p:nvSpPr>
        <p:spPr>
          <a:xfrm>
            <a:off x="503936" y="2474824"/>
            <a:ext cx="511860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a piece of</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19th-century math still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sound frightening?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stories, two mentions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characters actually perceive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Lovecraft's cosmicism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science says about it today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Two stories, two mentions</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Where the phrase actually appears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TWO TEXTUAL APPEARANCES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615891"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Real scientists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Einstein, Planck, Heisenberg</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Call of Cthulhu' is written</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Weird Tales publishes it</a:t>
            </a:r>
            <a:endParaRPr lang="en-US" sz="1400" dirty="0"/>
          </a:p>
        </p:txBody>
      </p:sp>
      <p:sp>
        <p:nvSpPr>
          <p:cNvPr id="9" name="Shape 7"/>
          <p:cNvSpPr/>
          <p:nvPr/>
        </p:nvSpPr>
        <p:spPr>
          <a:xfrm>
            <a:off x="7598664"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62025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1933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'Witch House' comes out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00" b="1" dirty="0">
                <a:solidFill>
                  <a:schemeClr val="tx1"/>
                </a:solidFill>
                <a:latin typeface="+mj-lt" pitchFamily="34" charset="0"/>
                <a:ea typeface="+mj-lt" pitchFamily="34" charset="-122"/>
                <a:cs typeface="+mj-lt" pitchFamily="34" charset="-120"/>
              </a:rPr>
              <a:t>What characters actually perceive</a:t>
            </a:r>
            <a:endParaRPr lang="en-US" sz="2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Sensations, not equations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WORDS, TWO DIFFERENT WORLDS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In Lovecraft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DESCRIBES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Wrong angles, mixed-up senses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EFFECT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Horror in the characters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 mathematics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DESCRIBES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postulate of Euclid's, replaced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EFFECT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Rigorous, coherent geometries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Lovecraft borrows only the name of the discipline.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CRITICS READ THE STORIES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August Derleth</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Editor of Lovecraft's work</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Called "The Dreams in the Witch House" a poor story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Kenneth Hite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later critic</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Called it one of the purest examples of Lovecraft's cosmicism</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Robert E. Howard</a:t>
            </a:r>
            <a:endParaRPr lang="en-US" sz="19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Writer, Lovecraft's contemporary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Called "The Call of Cthulhu" a masterpiece of literature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Lovecraft's cosmicism</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Why he picks this particular word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COSMICISM</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geometry they know stops working.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For Lovecraft the universe holds no divine presence and humanity has no power to change it; the real terror comes from discovering that the mind lacks even the tools to read the space around it.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00" b="1" dirty="0">
                <a:solidFill>
                  <a:schemeClr val="tx1"/>
                </a:solidFill>
                <a:latin typeface="+mj-lt" pitchFamily="34" charset="0"/>
                <a:ea typeface="+mj-lt" pitchFamily="34" charset="-122"/>
                <a:cs typeface="+mj-lt" pitchFamily="34" charset="-120"/>
              </a:rPr>
              <a:t>What science says about it today</a:t>
            </a:r>
            <a:endParaRPr lang="en-US" sz="2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physicist rereads R'lyeh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DATES TO KEEP SEPARATE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1928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Call of Cthulhu</a:t>
            </a:r>
            <a:pPr indent="0" marL="0">
              <a:lnSpc>
                <a:spcPct val="120000"/>
              </a:lnSpc>
              <a:buNone/>
            </a:pPr>
            <a:r>
              <a:rPr lang="en-US" sz="1500" dirty="0">
                <a:solidFill>
                  <a:schemeClr val="tx2"/>
                </a:solidFill>
                <a:latin typeface="+mn-lt" pitchFamily="34" charset="0"/>
                <a:ea typeface="+mn-lt" pitchFamily="34" charset="-122"/>
                <a:cs typeface="+mn-lt" pitchFamily="34" charset="-120"/>
              </a:rPr>
              <a:t>: first appearance of the phrase, in Weird Tales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1933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Dreams in the Witch House</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 and last appearance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1854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Riemann's lecture</a:t>
            </a:r>
            <a:pPr indent="0" marL="0">
              <a:lnSpc>
                <a:spcPct val="120000"/>
              </a:lnSpc>
              <a:buNone/>
            </a:pPr>
            <a:r>
              <a:rPr lang="en-US" sz="1500" dirty="0">
                <a:solidFill>
                  <a:schemeClr val="tx2"/>
                </a:solidFill>
                <a:latin typeface="+mn-lt" pitchFamily="34" charset="0"/>
                <a:ea typeface="+mn-lt" pitchFamily="34" charset="-122"/>
                <a:cs typeface="+mn-lt" pitchFamily="34" charset="-120"/>
              </a:rPr>
              <a:t>: nearly eighty years earlier, founds Riemannian geometry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FICTION</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1800" b="1" dirty="0">
                <a:solidFill>
                  <a:schemeClr val="bg1"/>
                </a:solidFill>
                <a:latin typeface="+mj-lt" pitchFamily="34" charset="0"/>
                <a:ea typeface="+mj-lt" pitchFamily="34" charset="-122"/>
                <a:cs typeface="+mj-lt" pitchFamily="34" charset="-120"/>
              </a:rPr>
              <a:t>The City We Became</a:t>
            </a:r>
            <a:endParaRPr lang="en-US" sz="18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R'lyeh</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Antagonist named after Cthulhu's city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VIDEO GAMES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Doom (2025)</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Ry'uul</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Dark Ages', Lovecraftian design, 'The Old One'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 CENTURY LATER</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Still alive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2025</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From Weird Tales to contemporary media</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Lovecraft's "non-Euclidean geometry" describe?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Rigorous mathematical formulas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Contradictory sensory perceptions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real architectural technique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recaplica.com/en/literature/lovecraft-non-euclidean-geometry/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Wikipedia (Witch House, Cosmicism, R'lyeh, Non-Euclidean geometry, Call of Cthulhu)</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Lovecraft Non-Euclidean Geometry: What He Really Meant by It — Recap</dc:title>
  <dc:subject>PptxGenJS Presentation</dc:subject>
  <dc:creator>Recaplica</dc:creator>
  <cp:lastModifiedBy>Recaplica</cp:lastModifiedBy>
  <cp:revision>1</cp:revision>
  <dcterms:created xsi:type="dcterms:W3CDTF">2026-09-21T10:27:59Z</dcterms:created>
  <dcterms:modified xsi:type="dcterms:W3CDTF">2026-09-21T10:27:59Z</dcterms:modified>
</cp:coreProperties>
</file>