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Literary criticism is the practice of reading an actual work, applying methods that literary theory develops.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each critical school brings a different starting point: the author's life, the text's form, the reader, the gender of the person who wrote it, the myths a story reworks. No single school exhausts a work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historical-biographical school, represented by Sainte-Beuve, holds that a literary work is explained mainly through the biography of its author.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Criticism emerges in American universities in the 1930s and 1940s as a break from earlier critical methods. Its figures include Cleanth Brooks, John Crowe Ransom, Robert Penn Warren, and W. K. Wimsatt.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Reader-response criticism develops within poststructuralism and shifts attention from the text or the author to the reader. Feminist literary theory emerges shortly after the revival of the feminist movement in the 1960s.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Northrop Frye, the Canadian critic and literary theorist, publishes Anatomy of Criticism: Four Essays in 1957. In it he treats myth as the shared source of all literature and tries to map out the territory, framework, and working methods of a criticism built solely on literature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Archetypes appear as recurring images, symbols, and motifs: the quest, character types such as the hero or the trickster, symbols such as the apple or the serpent. Archetypal criticism rests on Jung's theory of the collective unconscious, a shared universal psyche that surfaces in dreams and myths.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Sainte-Beuve, the French critic who explains a work through the author's biography. A second question for the class: in what year did Frye publish Anatomy of Criticism? In 1957.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schools covered in this Recap aren't competing for a single reading: each brings its own method and its own object of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Literary Criticism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Schools that read the same text in different ways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NOVEL, MANY READINGS</a:t>
            </a:r>
            <a:endParaRPr lang="en-US" sz="1300" dirty="0"/>
          </a:p>
        </p:txBody>
      </p:sp>
      <p:sp>
        <p:nvSpPr>
          <p:cNvPr id="3" name="Shape 1"/>
          <p:cNvSpPr/>
          <p:nvPr/>
        </p:nvSpPr>
        <p:spPr>
          <a:xfrm>
            <a:off x="4024376" y="1737208"/>
            <a:ext cx="319242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 the same novel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support five different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readings?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DIFFERENT SCHOOLS, DIFFERENT ENTRY POINTS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author's biography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text's form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reader and gender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Shared myths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BIOGRAPHICAL CRITICISM</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Sainte-Beuve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French critic</a:t>
            </a:r>
            <a:endParaRPr lang="en-US" sz="1700" dirty="0"/>
          </a:p>
        </p:txBody>
      </p:sp>
      <p:sp>
        <p:nvSpPr>
          <p:cNvPr id="5" name="Text 3"/>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method</a:t>
            </a:r>
            <a:endParaRPr lang="en-US" sz="2100" dirty="0"/>
          </a:p>
        </p:txBody>
      </p:sp>
      <p:sp>
        <p:nvSpPr>
          <p:cNvPr id="6" name="Shape 4"/>
          <p:cNvSpPr/>
          <p:nvPr/>
        </p:nvSpPr>
        <p:spPr>
          <a:xfrm>
            <a:off x="5074920" y="1757934"/>
            <a:ext cx="0" cy="530352"/>
          </a:xfrm>
          <a:prstGeom prst="line">
            <a:avLst/>
          </a:prstGeom>
          <a:noFill/>
          <a:ln w="38100">
            <a:solidFill>
              <a:srgbClr val="E3DDCF"/>
            </a:solidFill>
            <a:prstDash val="solid"/>
          </a:ln>
        </p:spPr>
      </p:sp>
      <p:sp>
        <p:nvSpPr>
          <p:cNvPr id="7" name="Text 5"/>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work is explained through the author's life</a:t>
            </a:r>
            <a:endParaRPr lang="en-US" sz="1500" dirty="0"/>
          </a:p>
        </p:txBody>
      </p:sp>
      <p:sp>
        <p:nvSpPr>
          <p:cNvPr id="8" name="Text 6"/>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break</a:t>
            </a:r>
            <a:endParaRPr lang="en-US" sz="2100" dirty="0"/>
          </a:p>
        </p:txBody>
      </p:sp>
      <p:sp>
        <p:nvSpPr>
          <p:cNvPr id="9" name="Shape 7"/>
          <p:cNvSpPr/>
          <p:nvPr/>
        </p:nvSpPr>
        <p:spPr>
          <a:xfrm>
            <a:off x="5074920" y="2626614"/>
            <a:ext cx="0" cy="530352"/>
          </a:xfrm>
          <a:prstGeom prst="line">
            <a:avLst/>
          </a:prstGeom>
          <a:noFill/>
          <a:ln w="38100">
            <a:solidFill>
              <a:srgbClr val="E3DDCF"/>
            </a:solidFill>
            <a:prstDash val="solid"/>
          </a:ln>
        </p:spPr>
      </p:sp>
      <p:sp>
        <p:nvSpPr>
          <p:cNvPr id="10" name="Text 8"/>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New Criticism emerges against this method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HISTORICAL METHOD TO CLOSE READING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1930s-1940s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American universities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declared break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against the historical method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text stands alone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close reading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READER AND THE LITERARY CANON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Reader-Response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FOCUS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reader builds meaning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NAMES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Fish, Tompkins, Iser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Feminist Criticism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FOCUS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gender shapes the canon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NAMES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 Beauvoir, Cixous, Kristeva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After 1950, both shift attention from the author to context or the reader.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PUBLISHED IN 1957</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Northrop Frye, myth is the shared source of all literature.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writes this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Anatomy of Criticism</a:t>
            </a:r>
            <a:pPr indent="0" marL="0">
              <a:lnSpc>
                <a:spcPct val="125000"/>
              </a:lnSpc>
              <a:buNone/>
            </a:pPr>
            <a:r>
              <a:rPr lang="en-US" sz="1750" dirty="0">
                <a:solidFill>
                  <a:srgbClr val="D8D6CF"/>
                </a:solidFill>
                <a:latin typeface="+mn-lt" pitchFamily="34" charset="0"/>
                <a:ea typeface="+mn-lt" pitchFamily="34" charset="-122"/>
                <a:cs typeface="+mn-lt" pitchFamily="34" charset="-120"/>
              </a:rPr>
              <a:t>, published in 1957, founding archetypal criticism.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WHICH FIGURES KEEP REAPPEARING?</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Quest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quest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journey toward a goal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Hero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protagonist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one who faces the trial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Trickster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trickster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one who breaks the story's rules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critic represents the historical-biographical school?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Charles-Augustin Sainte-Beuve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Northrop Frye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Wolfgang Iser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recaplica.com/en/literature/literary-criticism/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Internet Encyclopedia of Philosophy · Stanford Encyclopedia of Philosophy · Washington State University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Literary Criticism: What It Is and Its Main Schools — Recap</dc:title>
  <dc:subject>PptxGenJS Presentation</dc:subject>
  <dc:creator>Recaplica</dc:creator>
  <cp:lastModifiedBy>Recaplica</cp:lastModifiedBy>
  <cp:revision>1</cp:revision>
  <dcterms:created xsi:type="dcterms:W3CDTF">2026-10-18T00:54:37Z</dcterms:created>
  <dcterms:modified xsi:type="dcterms:W3CDTF">2026-10-18T00:54:37Z</dcterms:modified>
</cp:coreProperties>
</file>