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Lst>
  <p:notesMasterIdLst>
    <p:notesMasterId r:id="rId16"/>
  </p:notesMasterIdLst>
  <p:sldSz cx="9144000" cy="5143500"/>
  <p:notesSz cx="5143500" cy="9144000"/>
  <p:embeddedFontLst>
    <p:embeddedFont>
      <p:font typeface="Bricolage Grotesque"/>
      <p:regular r:id="rId21"/>
      <p:bold r:id="rId22"/>
    </p:embeddedFont>
    <p:embeddedFont>
      <p:font typeface="Atkinson Hyperlegible"/>
      <p:regular r:id="rId23"/>
      <p:bold r:id="rId24"/>
      <p:italic r:id="rId25"/>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notesMaster" Target="notesMasters/notesMaster1.xml"/><Relationship Id="rId17" Type="http://schemas.openxmlformats.org/officeDocument/2006/relationships/presProps" Target="presProps.xml"/><Relationship Id="rId18" Type="http://schemas.openxmlformats.org/officeDocument/2006/relationships/viewProps" Target="viewProps.xml"/><Relationship Id="rId19" Type="http://schemas.openxmlformats.org/officeDocument/2006/relationships/theme" Target="theme/theme1.xml"/><Relationship Id="rId20" Type="http://schemas.openxmlformats.org/officeDocument/2006/relationships/tableStyles" Target="tableStyles.xml"/><Relationship Id="rId21" Type="http://schemas.openxmlformats.org/officeDocument/2006/relationships/font" Target="fonts/font1.fntdata"/><Relationship Id="rId22" Type="http://schemas.openxmlformats.org/officeDocument/2006/relationships/font" Target="fonts/font2.fntdata"/><Relationship Id="rId23" Type="http://schemas.openxmlformats.org/officeDocument/2006/relationships/font" Target="fonts/font3.fntdata"/><Relationship Id="rId24" Type="http://schemas.openxmlformats.org/officeDocument/2006/relationships/font" Target="fonts/font4.fntdata"/><Relationship Id="rId25"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novel written only as letters, from a young man to a friend, in the Veneto of the late 1790s.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Jacopo Ortis puts down every thought and feeling in letters, always to the same friend, Lorenzo Alderani: the one voice he trusts with his story, right up to his final letter.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story opens with Jacopo's flight to the Euganean Hills after the fall of the Republic of Venice and closes with his suicide, once every hope, romantic and political, is gone.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None of these three characters ever writes back inside the novel: readers learn about Teresa and Lorenzo only through what Jacopo writes about them.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Goethe's The Sorrows of Young Werther is the model scholars trace Ortis back to, in both form and content: both novels leave the entire story to letters written by the protagonist.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Didimo Chierico first appears in the Notizia intorno a Didimo Chierico, published in Pisa in 1813: unlike Jacopo, he does not take his own life; he becomes a man of letters, forgiving of himself.</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Nearly twenty years and three separate editions separate the first 1798 printing from the definitive text.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the first option. Before Ortis, no Italian novel had used the letter form alone to carry a whole story, following the model of Goethe's Werther. A follow-up for the class: what other feelings, besides love, work well told through letters?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full Recap also covers the historical context and the life of Ugo Foscolo, who has a Recap of his own.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4.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LITERATURE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The Last Letters of Jacopo Ortis</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a novel told entirely through letters</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THE NOVEL</a:t>
            </a:r>
            <a:endParaRPr lang="en-US" sz="1300" dirty="0"/>
          </a:p>
        </p:txBody>
      </p:sp>
      <p:sp>
        <p:nvSpPr>
          <p:cNvPr id="3" name="Shape 1"/>
          <p:cNvSpPr/>
          <p:nvPr/>
        </p:nvSpPr>
        <p:spPr>
          <a:xfrm>
            <a:off x="503936" y="3212440"/>
            <a:ext cx="5114138" cy="348691"/>
          </a:xfrm>
          <a:prstGeom prst="rect">
            <a:avLst/>
          </a:prstGeom>
          <a:solidFill>
            <a:srgbClr val="FFD435"/>
          </a:solidFill>
          <a:ln/>
        </p:spPr>
      </p:sp>
      <p:sp>
        <p:nvSpPr>
          <p:cNvPr id="4" name="Text 2"/>
          <p:cNvSpPr/>
          <p:nvPr/>
        </p:nvSpPr>
        <p:spPr>
          <a:xfrm>
            <a:off x="548640" y="1453896"/>
            <a:ext cx="7955280" cy="2267712"/>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What does a young man</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write down that he could</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never say out loud?</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IN THIS RECAP</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plot</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characters</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Themes and inspiration</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editions</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The plot</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Love, exile, an ending</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JACOPO'S PATH</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Shape 2"/>
          <p:cNvSpPr/>
          <p:nvPr/>
        </p:nvSpPr>
        <p:spPr>
          <a:xfrm>
            <a:off x="521208" y="2807208"/>
            <a:ext cx="237744" cy="237744"/>
          </a:xfrm>
          <a:prstGeom prst="ellipse">
            <a:avLst/>
          </a:prstGeom>
          <a:solidFill>
            <a:schemeClr val="accent1"/>
          </a:solidFill>
          <a:ln w="12700">
            <a:solidFill>
              <a:schemeClr val="accent1"/>
            </a:solidFill>
            <a:prstDash val="solid"/>
          </a:ln>
        </p:spPr>
      </p:sp>
      <p:sp>
        <p:nvSpPr>
          <p:cNvPr id="5" name="Text 3"/>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Euganean Hills</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flight after Venice falls</a:t>
            </a:r>
            <a:endParaRPr lang="en-US" sz="1400" dirty="0"/>
          </a:p>
        </p:txBody>
      </p:sp>
      <p:sp>
        <p:nvSpPr>
          <p:cNvPr id="6" name="Shape 4"/>
          <p:cNvSpPr/>
          <p:nvPr/>
        </p:nvSpPr>
        <p:spPr>
          <a:xfrm>
            <a:off x="4846320"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3867912"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An impossible love</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Teresa is already promised to Odoardo</a:t>
            </a:r>
            <a:endParaRPr lang="en-US" sz="1400" dirty="0"/>
          </a:p>
        </p:txBody>
      </p:sp>
      <p:sp>
        <p:nvSpPr>
          <p:cNvPr id="8" name="Shape 6"/>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9" name="Text 7"/>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The suicide</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after Teresa's wedding</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The characters</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The people behind the letters</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WHO'S IN THE NOVEL</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Jacopo Ortis</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The protagonist and only narrator</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A young Venetian exile who writes every letter in the novel.</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Teresa</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The woman he loves</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Already promised to Odoardo, she returns Jacopo's feelings.</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050" b="1" dirty="0">
                <a:solidFill>
                  <a:schemeClr val="tx1"/>
                </a:solidFill>
                <a:latin typeface="+mj-lt" pitchFamily="34" charset="0"/>
                <a:ea typeface="+mj-lt" pitchFamily="34" charset="-122"/>
                <a:cs typeface="+mj-lt" pitchFamily="34" charset="-120"/>
              </a:rPr>
              <a:t>Lorenzo Alderani</a:t>
            </a:r>
            <a:endParaRPr lang="en-US" sz="205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The friend who receives the letters</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Jacopo writes to him alone, from the Euganean Hills to the end.</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500" b="1" dirty="0">
                <a:solidFill>
                  <a:schemeClr val="tx1"/>
                </a:solidFill>
                <a:latin typeface="+mj-lt" pitchFamily="34" charset="0"/>
                <a:ea typeface="+mj-lt" pitchFamily="34" charset="-122"/>
                <a:cs typeface="+mj-lt" pitchFamily="34" charset="-120"/>
              </a:rPr>
              <a:t>Themes and inspiration</a:t>
            </a:r>
            <a:endParaRPr lang="en-US" sz="35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Love, freedom, a borrowed form</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A DECLARED MODEL</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Jacopo Ortis</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FORM</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 novel told only through letters</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HISTORICAL BACKDROP</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the fall of the Republic of Venice, 1797</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Werther</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FORM</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 novel told only through letters</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PUBLISHED</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1774, Foscolo's declared model</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Same letter-only form, the same source scholars still point to.</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Didimo Chierico is not a character in Ortis</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Foscolo introduced him in 1813, in a different book, where scholars now call him </a:t>
            </a:r>
            <a:pPr indent="0" marL="0">
              <a:lnSpc>
                <a:spcPct val="125000"/>
              </a:lnSpc>
              <a:buNone/>
            </a:pPr>
            <a:r>
              <a:rPr lang="en-US" sz="1750" b="1" dirty="0">
                <a:solidFill>
                  <a:schemeClr val="bg1"/>
                </a:solidFill>
                <a:latin typeface="+mn-lt" pitchFamily="34" charset="0"/>
                <a:ea typeface="+mn-lt" pitchFamily="34" charset="-122"/>
                <a:cs typeface="+mn-lt" pitchFamily="34" charset="-120"/>
              </a:rPr>
              <a:t>the anti-Ortis</a:t>
            </a:r>
            <a:pPr indent="0" marL="0">
              <a:lnSpc>
                <a:spcPct val="125000"/>
              </a:lnSpc>
              <a:buNone/>
            </a:pPr>
            <a:r>
              <a:rPr lang="en-US" sz="1750" dirty="0">
                <a:solidFill>
                  <a:srgbClr val="D8D6CF"/>
                </a:solidFill>
                <a:latin typeface="+mn-lt" pitchFamily="34" charset="0"/>
                <a:ea typeface="+mn-lt" pitchFamily="34" charset="-122"/>
                <a:cs typeface="+mn-lt" pitchFamily="34" charset="-120"/>
              </a:rPr>
              <a: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The editions</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One novel, three texts</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HOW THE TEXT CHANGED OVER TIME</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1798</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an incomplete first edition</a:t>
            </a:r>
            <a:pPr indent="0" marL="0">
              <a:lnSpc>
                <a:spcPct val="120000"/>
              </a:lnSpc>
              <a:buNone/>
            </a:pPr>
            <a:r>
              <a:rPr lang="en-US" sz="1500" dirty="0">
                <a:solidFill>
                  <a:schemeClr val="tx2"/>
                </a:solidFill>
                <a:latin typeface="+mn-lt" pitchFamily="34" charset="0"/>
                <a:ea typeface="+mn-lt" pitchFamily="34" charset="-122"/>
                <a:cs typeface="+mn-lt" pitchFamily="34" charset="-120"/>
              </a:rPr>
              <a:t>: publication stopped at letter forty-five, then finished without Foscolo's consent</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1802</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first authorized edition</a:t>
            </a:r>
            <a:pPr indent="0" marL="0">
              <a:lnSpc>
                <a:spcPct val="120000"/>
              </a:lnSpc>
              <a:buNone/>
            </a:pPr>
            <a:r>
              <a:rPr lang="en-US" sz="1500" dirty="0">
                <a:solidFill>
                  <a:schemeClr val="tx2"/>
                </a:solidFill>
                <a:latin typeface="+mn-lt" pitchFamily="34" charset="0"/>
                <a:ea typeface="+mn-lt" pitchFamily="34" charset="-122"/>
                <a:cs typeface="+mn-lt" pitchFamily="34" charset="-120"/>
              </a:rPr>
              <a:t>: published in Milan, at Foscolo's own expense</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1816</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definitive edition</a:t>
            </a:r>
            <a:pPr indent="0" marL="0">
              <a:lnSpc>
                <a:spcPct val="120000"/>
              </a:lnSpc>
              <a:buNone/>
            </a:pPr>
            <a:r>
              <a:rPr lang="en-US" sz="1500" dirty="0">
                <a:solidFill>
                  <a:schemeClr val="tx2"/>
                </a:solidFill>
                <a:latin typeface="+mn-lt" pitchFamily="34" charset="0"/>
                <a:ea typeface="+mn-lt" pitchFamily="34" charset="-122"/>
                <a:cs typeface="+mn-lt" pitchFamily="34" charset="-120"/>
              </a:rPr>
              <a:t>: printed in Zurich during his exile, then in London in 1817</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POP QUIZ</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Why is Foscolo's novel considered Italy's first epistolary novel?</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Because it tells the whole story using only letters</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Because it is set during the French Revolution</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Because it retells Foscolo's own life, event by event</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THE FULL RECAP</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Read the full Recap on Recaplica </a:t>
            </a:r>
            <a:pPr indent="0" marL="0">
              <a:buNone/>
            </a:pPr>
            <a:r>
              <a:rPr lang="en-US" sz="1700" b="1" dirty="0">
                <a:solidFill>
                  <a:schemeClr val="bg1"/>
                </a:solidFill>
                <a:latin typeface="+mn-lt" pitchFamily="34" charset="0"/>
                <a:ea typeface="+mn-lt" pitchFamily="34" charset="-122"/>
                <a:cs typeface="+mn-lt" pitchFamily="34" charset="-120"/>
              </a:rPr>
              <a:t>recaplica.com/en/literature/last-letters-of-jacopo-ortis/</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Treccani · Biblioteca Salaborsa · Wikipedia</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14</Slides>
  <Notes>14</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14</vt:i4>
      </vt:variant>
    </vt:vector>
  </HeadingPairs>
  <TitlesOfParts>
    <vt:vector size="17"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Last Letters of Jacopo Ortis: Plot and Themes of Foscolo's Novel — Recap</dc:title>
  <dc:subject>PptxGenJS Presentation</dc:subject>
  <dc:creator>Recaplica</dc:creator>
  <cp:lastModifiedBy>Recaplica</cp:lastModifiedBy>
  <cp:revision>1</cp:revision>
  <dcterms:created xsi:type="dcterms:W3CDTF">2026-09-20T19:29:34Z</dcterms:created>
  <dcterms:modified xsi:type="dcterms:W3CDTF">2026-09-20T19:29:34Z</dcterms:modified>
</cp:coreProperties>
</file>