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Published by Einaudi in autumn 1947, it is the book critics point to when introducing Calvino's first phase, fantastic neorealism.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secret hiding place of Pin, the protagonist, is a path where spiders build their nests: that is where he hides a pistol stolen from a sailor.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June 1944 Calvino joins the partisans under the nom de guerre Santiago, taken from his birthplace, Santiago de Las Vegas, in Cuba. He serves in the 16th detachment of the 9th Felice Cascione Garibaldi brigade.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Pin lives on the edge of the old town; stealing the pistol pulls him into a world of adults he does not fully understand.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label 'first masterpiece' is what the Mondadori publisher's page attributes to Pavese's 1947 presentation, not a claim verified against the original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Treccani, the novel reads like a harsh, distorted fable, close to the perception of a boy raised in the alleys of old Sanremo.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possible reading of the book, not the only one: the novel also lends itself to a more political or more linguistic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Seventeen years after the first edition, for a new Einaudi edition, Calvino writes an eighteen-page preface.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literary prize had a deadline of December 31, 1946.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pistol stolen from a sailor, the secret that gives the novel its title. A second question for the class: why does Calvino choose to tell the war through a child's eyes instead of an adult's?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Plot, fantastic neorealism, quiz and concept map in the full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Path to the Spider's Nests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Italo Calvino's debut novel, between war and fable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NOVEL'S TITLE</a:t>
            </a:r>
            <a:endParaRPr lang="en-US" sz="1300" dirty="0"/>
          </a:p>
        </p:txBody>
      </p:sp>
      <p:sp>
        <p:nvSpPr>
          <p:cNvPr id="3" name="Shape 1"/>
          <p:cNvSpPr/>
          <p:nvPr/>
        </p:nvSpPr>
        <p:spPr>
          <a:xfrm>
            <a:off x="503936" y="3212440"/>
            <a:ext cx="213294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 novel about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Resistance talk about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spiders?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FOUR STOPS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23-year-old partisan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Pin's story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Fantastic neorealism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Reservations, then the 1964 return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A 23-year-old partisan</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Before the novel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BEFORE THE NOVEL</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Italo Calvino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1944-1947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the partisans as Santiago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Fights at Bregalla and Baiardo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Writes the novel in twenty days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Einaudi publishes it in autumn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Pin's story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hiding place, a pistol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HAPPENS TO PIN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theft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Pin steals a pistol from a sailor</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hiding place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He hides it among the spider's nests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world of adults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Pin among adults he doesn't fully understand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READS THE NOVEL IN 1947</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Italo Calvino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author, age 23</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Writes it in twenty days for a literary prize deadline at the end of 1946.</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Elio Vittorini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early reservations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Among the first readers, he voices doubts about the novel.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Cesare Pavese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Reservations, then 'masterpiece'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Mondadori publisher's page later recalls his 1947 presentation as calling it Calvino's 'first masterpiece'.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Fantastic neorealism</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fable that tells the truth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KEY TO READING IT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Fantastic neorealism looks at the war through a child's eyes.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reading of the Resistance filtered through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partial, childlike point of view</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TELL THE WAR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direct account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NARRATOR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adult, a witness to events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REGISTER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Verifiable chronicle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fable-like gaze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NARRATOR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child, Pin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REGISTER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fable that distorts, not denies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novel tells the Resistance through a child's eyes.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00" b="1" dirty="0">
                <a:solidFill>
                  <a:schemeClr val="tx1"/>
                </a:solidFill>
                <a:latin typeface="+mj-lt" pitchFamily="34" charset="0"/>
                <a:ea typeface="+mj-lt" pitchFamily="34" charset="-122"/>
                <a:cs typeface="+mj-lt" pitchFamily="34" charset="-120"/>
              </a:rPr>
              <a:t>Reservations, then the 1964 return</a:t>
            </a:r>
            <a:endParaRPr lang="en-US" sz="2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1947 to 1964</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PUBLICATION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Einaudi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1947</a:t>
            </a:r>
            <a:pPr indent="0" marL="0">
              <a:buNone/>
            </a:pPr>
            <a:r>
              <a:rPr lang="en-US" sz="1600" b="1" dirty="0">
                <a:solidFill>
                  <a:schemeClr val="bg1"/>
                </a:solidFill>
                <a:latin typeface="+mj-lt" pitchFamily="34" charset="0"/>
                <a:ea typeface="+mj-lt" pitchFamily="34" charset="-122"/>
                <a:cs typeface="+mj-lt" pitchFamily="34" charset="-120"/>
              </a:rPr>
              <a:t> autumn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Released after winning a literary prize ex aequo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RESERVATIONS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300" b="1" dirty="0">
                <a:solidFill>
                  <a:schemeClr val="bg1"/>
                </a:solidFill>
                <a:latin typeface="+mj-lt" pitchFamily="34" charset="0"/>
                <a:ea typeface="+mj-lt" pitchFamily="34" charset="-122"/>
                <a:cs typeface="+mj-lt" pitchFamily="34" charset="-120"/>
              </a:rPr>
              <a:t>Vittorini, Pavese</a:t>
            </a:r>
            <a:endParaRPr lang="en-US" sz="23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1947</a:t>
            </a:r>
            <a:pPr indent="0" marL="0">
              <a:buNone/>
            </a:pPr>
            <a:r>
              <a:rPr lang="en-US" sz="1600" b="1" dirty="0">
                <a:solidFill>
                  <a:schemeClr val="bg1"/>
                </a:solidFill>
                <a:latin typeface="+mj-lt" pitchFamily="34" charset="0"/>
                <a:ea typeface="+mj-lt" pitchFamily="34" charset="-122"/>
                <a:cs typeface="+mj-lt" pitchFamily="34" charset="-120"/>
              </a:rPr>
              <a:t> doubts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Two readers close to Calvino voice doubts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RETURN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preface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1964</a:t>
            </a:r>
            <a:pPr indent="0" marL="0">
              <a:buNone/>
            </a:pPr>
            <a:r>
              <a:rPr lang="en-US" sz="1600" b="1" dirty="0">
                <a:solidFill>
                  <a:schemeClr val="accent1"/>
                </a:solidFill>
                <a:latin typeface="+mj-lt" pitchFamily="34" charset="0"/>
                <a:ea typeface="+mj-lt" pitchFamily="34" charset="-122"/>
                <a:cs typeface="+mj-lt" pitchFamily="34" charset="-120"/>
              </a:rPr>
              <a:t> 18 pages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Calvino returns to the novel with an author's essay</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NOVEL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Calvino's age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author's age when he wrote the novel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 of writing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time it took to meet the prize deadline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pages of the 1964 preface</a:t>
            </a:r>
            <a:pPr indent="0" marL="0">
              <a:lnSpc>
                <a:spcPct val="120000"/>
              </a:lnSpc>
              <a:buNone/>
            </a:pPr>
            <a:r>
              <a:rPr lang="en-US" sz="1500" dirty="0">
                <a:solidFill>
                  <a:schemeClr val="tx2"/>
                </a:solidFill>
                <a:latin typeface="+mn-lt" pitchFamily="34" charset="0"/>
                <a:ea typeface="+mn-lt" pitchFamily="34" charset="-122"/>
                <a:cs typeface="+mn-lt" pitchFamily="34" charset="-120"/>
              </a:rPr>
              <a:t>: Calvino returns to the novel years later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Pin hide in the spider's nests?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pistol stolen from a sailor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secret diary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Ammunition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recaplica.com/en/literature/italo-calvino-fantastic-neorealism/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Mondadori · Laboratorio Calvino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Path to the Spider's Nests by Italo Calvino — Recap</dc:title>
  <dc:subject>PptxGenJS Presentation</dc:subject>
  <dc:creator>Recaplica</dc:creator>
  <cp:lastModifiedBy>Recaplica</cp:lastModifiedBy>
  <cp:revision>1</cp:revision>
  <dcterms:created xsi:type="dcterms:W3CDTF">2026-09-29T02:33:49Z</dcterms:created>
  <dcterms:modified xsi:type="dcterms:W3CDTF">2026-09-29T02:33:49Z</dcterms:modified>
</cp:coreProperties>
</file>