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notesMasterIdLst>
    <p:notesMasterId r:id="rId16"/>
  </p:notesMasterIdLst>
  <p:sldSz cx="9144000" cy="5143500"/>
  <p:notesSz cx="5143500" cy="9144000"/>
  <p:embeddedFontLst>
    <p:embeddedFont>
      <p:font typeface="Bricolage Grotesque"/>
      <p:regular r:id="rId21"/>
      <p:bold r:id="rId22"/>
    </p:embeddedFont>
    <p:embeddedFont>
      <p:font typeface="Atkinson Hyperlegible"/>
      <p:regular r:id="rId23"/>
      <p:bold r:id="rId24"/>
      <p:italic r:id="rId25"/>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20" Type="http://schemas.openxmlformats.org/officeDocument/2006/relationships/tableStyles" Target="tableStyles.xml"/><Relationship Id="rId21" Type="http://schemas.openxmlformats.org/officeDocument/2006/relationships/font" Target="fonts/font1.fntdata"/><Relationship Id="rId22" Type="http://schemas.openxmlformats.org/officeDocument/2006/relationships/font" Target="fonts/font2.fntdata"/><Relationship Id="rId23" Type="http://schemas.openxmlformats.org/officeDocument/2006/relationships/font" Target="fonts/font3.fntdata"/><Relationship Id="rId24" Type="http://schemas.openxmlformats.org/officeDocument/2006/relationships/font" Target="fonts/font4.fntdata"/><Relationship Id="rId25"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journey through Italian language history, from Latin to the latest Istat data on dialect decline.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There's no single scientific tally. The most accepted criterion, Pellegrini's from 1975, groups them into five major systems, but local differences run far deeper.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Latin shifted region by region into vernaculars; in the Middle Ages Florentine was one vernacular among many, then after the 1500s it became the base of standard Italian while the rest were demoted to dialects.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scholars, three different criteria over time: Ascoli measured distance from Tuscan, Merlo looked at the substrate of pre-Latin languages, Rohlfs drew a geographic line. Pellegrini, in 1975, would settle on the five systems most accepted today.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Istat reports that the share of the population speaking dialect at home, exclusively or mostly, fell from 32% in 1988 to 9.6% in 2024; 53.6% of the population speaks mostly Italian at home.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Both branches grew from the same Latin: what changed was social and communicative status, not grammatical structure.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turning point came after the 1500s, when Florentine became the reference for educated speech and the rest lost status, while remaining independent languages descended from Latin.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the first option: a medieval vernacular and today's dialect share the same Latin origin, only their social status changed. Second question for the class, what share of the population spoke dialect at home in 2024, according to Istat? Answer, 9.6%.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Italian dialects grew out of the same Latin as standard Italian, diverged over centuries, and today survive, in sharp decline, as part of the country's cultural heritage.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LITERATURE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Italian Dialects</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How many, where they're spoken, where they began</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THE EXACT NUMBER</a:t>
            </a:r>
            <a:endParaRPr lang="en-US" sz="1300" dirty="0"/>
          </a:p>
        </p:txBody>
      </p:sp>
      <p:sp>
        <p:nvSpPr>
          <p:cNvPr id="3" name="Shape 1"/>
          <p:cNvSpPr/>
          <p:nvPr/>
        </p:nvSpPr>
        <p:spPr>
          <a:xfrm>
            <a:off x="1834439" y="2843632"/>
            <a:ext cx="2271522"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How many dialects does</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Italy actually have?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WHAT'S AHEAD</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Where dialects began</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Five systems, one origin</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Four decades of decline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survives today</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Where dialects began</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From Latin to vernaculars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 TIMELINE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23444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Ascoli, 1882</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First classification attempt</a:t>
            </a:r>
            <a:endParaRPr lang="en-US" sz="1600" dirty="0"/>
          </a:p>
        </p:txBody>
      </p:sp>
      <p:sp>
        <p:nvSpPr>
          <p:cNvPr id="5" name="Shape 3"/>
          <p:cNvSpPr/>
          <p:nvPr/>
        </p:nvSpPr>
        <p:spPr>
          <a:xfrm>
            <a:off x="521208"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Middle Ages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Vernaculars ranked alongside Florentine</a:t>
            </a:r>
            <a:endParaRPr lang="en-US" sz="1400" dirty="0"/>
          </a:p>
        </p:txBody>
      </p:sp>
      <p:sp>
        <p:nvSpPr>
          <p:cNvPr id="7" name="Shape 5"/>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After the 1500s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Florentine becomes the base of Italian</a:t>
            </a:r>
            <a:endParaRPr lang="en-US" sz="1400" dirty="0"/>
          </a:p>
        </p:txBody>
      </p:sp>
      <p:sp>
        <p:nvSpPr>
          <p:cNvPr id="9" name="Shape 7"/>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In 2024</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Dialect survives, but doesn't thrive</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400" b="1" dirty="0">
                <a:solidFill>
                  <a:schemeClr val="tx1"/>
                </a:solidFill>
                <a:latin typeface="+mj-lt" pitchFamily="34" charset="0"/>
                <a:ea typeface="+mj-lt" pitchFamily="34" charset="-122"/>
                <a:cs typeface="+mj-lt" pitchFamily="34" charset="-120"/>
              </a:rPr>
              <a:t>Five systems, one origin</a:t>
            </a:r>
            <a:endParaRPr lang="en-US" sz="34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How dialects get classified</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1882-1885</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Ascoli</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a:t>
            </a:r>
            <a:pPr indent="0" marL="0">
              <a:buNone/>
            </a:pPr>
            <a:r>
              <a:rPr lang="en-US" sz="1600" b="1" dirty="0">
                <a:solidFill>
                  <a:schemeClr val="bg1"/>
                </a:solidFill>
                <a:latin typeface="+mj-lt" pitchFamily="34" charset="0"/>
                <a:ea typeface="+mj-lt" pitchFamily="34" charset="-122"/>
                <a:cs typeface="+mj-lt" pitchFamily="34" charset="-120"/>
              </a:rPr>
              <a:t> approach</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Distance from Tuscan</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1924</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Merlo</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2</a:t>
            </a:r>
            <a:pPr indent="0" marL="0">
              <a:buNone/>
            </a:pPr>
            <a:r>
              <a:rPr lang="en-US" sz="1600" b="1" dirty="0">
                <a:solidFill>
                  <a:schemeClr val="bg1"/>
                </a:solidFill>
                <a:latin typeface="+mj-lt" pitchFamily="34" charset="0"/>
                <a:ea typeface="+mj-lt" pitchFamily="34" charset="-122"/>
                <a:cs typeface="+mj-lt" pitchFamily="34" charset="-120"/>
              </a:rPr>
              <a:t> approach</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Substrate of older languages</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1937</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Rohlfs</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3</a:t>
            </a:r>
            <a:pPr indent="0" marL="0">
              <a:buNone/>
            </a:pPr>
            <a:r>
              <a:rPr lang="en-US" sz="1600" b="1" dirty="0">
                <a:solidFill>
                  <a:schemeClr val="accent1"/>
                </a:solidFill>
                <a:latin typeface="+mj-lt" pitchFamily="34" charset="0"/>
                <a:ea typeface="+mj-lt" pitchFamily="34" charset="-122"/>
                <a:cs typeface="+mj-lt" pitchFamily="34" charset="-120"/>
              </a:rPr>
              <a:t> approach</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The La Spezia-Rimini line</a:t>
            </a:r>
            <a:endParaRPr lang="en-US" sz="13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NUMBERS BEHIND THE SHIFT</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32</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 in 1988</a:t>
            </a:r>
            <a:pPr indent="0" marL="0">
              <a:lnSpc>
                <a:spcPct val="120000"/>
              </a:lnSpc>
              <a:buNone/>
            </a:pPr>
            <a:r>
              <a:rPr lang="en-US" sz="1500" dirty="0">
                <a:solidFill>
                  <a:schemeClr val="tx2"/>
                </a:solidFill>
                <a:latin typeface="+mn-lt" pitchFamily="34" charset="0"/>
                <a:ea typeface="+mn-lt" pitchFamily="34" charset="-122"/>
                <a:cs typeface="+mn-lt" pitchFamily="34" charset="-120"/>
              </a:rPr>
              <a:t>: Dialect spoken at home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9.6</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 in 2024</a:t>
            </a:r>
            <a:pPr indent="0" marL="0">
              <a:lnSpc>
                <a:spcPct val="120000"/>
              </a:lnSpc>
              <a:buNone/>
            </a:pPr>
            <a:r>
              <a:rPr lang="en-US" sz="1500" dirty="0">
                <a:solidFill>
                  <a:schemeClr val="tx2"/>
                </a:solidFill>
                <a:latin typeface="+mn-lt" pitchFamily="34" charset="0"/>
                <a:ea typeface="+mn-lt" pitchFamily="34" charset="-122"/>
                <a:cs typeface="+mn-lt" pitchFamily="34" charset="-120"/>
              </a:rPr>
              <a:t>: Dialect spoken at home, today</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53.6</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 in 2024</a:t>
            </a:r>
            <a:pPr indent="0" marL="0">
              <a:lnSpc>
                <a:spcPct val="120000"/>
              </a:lnSpc>
              <a:buNone/>
            </a:pPr>
            <a:r>
              <a:rPr lang="en-US" sz="1500" dirty="0">
                <a:solidFill>
                  <a:schemeClr val="tx2"/>
                </a:solidFill>
                <a:latin typeface="+mn-lt" pitchFamily="34" charset="0"/>
                <a:ea typeface="+mn-lt" pitchFamily="34" charset="-122"/>
                <a:cs typeface="+mn-lt" pitchFamily="34" charset="-120"/>
              </a:rPr>
              <a:t>: Italian spoken mostly at home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450" b="1" dirty="0">
                <a:solidFill>
                  <a:schemeClr val="tx1"/>
                </a:solidFill>
                <a:latin typeface="+mj-lt" pitchFamily="34" charset="0"/>
                <a:ea typeface="+mj-lt" pitchFamily="34" charset="-122"/>
                <a:cs typeface="+mj-lt" pitchFamily="34" charset="-120"/>
              </a:rPr>
              <a:t>Four decades of decline</a:t>
            </a:r>
            <a:endParaRPr lang="en-US" sz="34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What the Istat data shows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MYTH CHECK</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Dialects and Italian share the same Latin root</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Medieval vernaculars stood on </a:t>
            </a:r>
            <a:pPr indent="0" marL="0">
              <a:lnSpc>
                <a:spcPct val="125000"/>
              </a:lnSpc>
              <a:buNone/>
            </a:pPr>
            <a:r>
              <a:rPr lang="en-US" sz="1750" b="1" dirty="0">
                <a:solidFill>
                  <a:schemeClr val="bg1"/>
                </a:solidFill>
                <a:latin typeface="+mn-lt" pitchFamily="34" charset="0"/>
                <a:ea typeface="+mn-lt" pitchFamily="34" charset="-122"/>
                <a:cs typeface="+mn-lt" pitchFamily="34" charset="-120"/>
              </a:rPr>
              <a:t>equal footing with Florentine</a:t>
            </a:r>
            <a:pPr indent="0" marL="0">
              <a:lnSpc>
                <a:spcPct val="125000"/>
              </a:lnSpc>
              <a:buNone/>
            </a:pPr>
            <a:r>
              <a:rPr lang="en-US" sz="1750" dirty="0">
                <a:solidFill>
                  <a:srgbClr val="D8D6CF"/>
                </a:solidFill>
                <a:latin typeface="+mn-lt" pitchFamily="34" charset="0"/>
                <a:ea typeface="+mn-lt" pitchFamily="34" charset="-122"/>
                <a:cs typeface="+mn-lt" pitchFamily="34" charset="-120"/>
              </a:rPr>
              <a:t>; only after the 1500s did they lose that standing, while staying full languages in their own right.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What survives today</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Perception and cultural value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SAME LATIN, DIFFERENT PATHS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Before the 1500s</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FLORENTINE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One vernacular among many</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OTHER VERNACULARS</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Equal linguistic standing</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After the 1500s</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FLORENTINE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Base of standard Italian</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OTHER VERNACULARS</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Demoted to dialects</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Status split after the 1500s; the Latin roots stayed shared</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ASK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 actually changed between a medieval vernacular and a dialect today?</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Social and communicative status, not the structure of the language</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Grammar, which grew simpler over time</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The number of speakers, which stayed the same</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READ MORE</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full Recap </a:t>
            </a:r>
            <a:pPr indent="0" marL="0">
              <a:buNone/>
            </a:pPr>
            <a:r>
              <a:rPr lang="en-US" sz="1700" b="1" dirty="0">
                <a:solidFill>
                  <a:schemeClr val="bg1"/>
                </a:solidFill>
                <a:latin typeface="+mn-lt" pitchFamily="34" charset="0"/>
                <a:ea typeface="+mn-lt" pitchFamily="34" charset="-122"/>
                <a:cs typeface="+mn-lt" pitchFamily="34" charset="-120"/>
              </a:rPr>
              <a:t>recaplica.com/en/literature/italian-dialects/</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 Accademia della Crusca · Istat</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14</Slides>
  <Notes>14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Italian Dialects: How Many There Are, Where They're Spoken and Why They're Fading — Recap</dc:title>
  <dc:subject>PptxGenJS Presentation</dc:subject>
  <dc:creator>Recaplica</dc:creator>
  <cp:lastModifiedBy>Recaplica</cp:lastModifiedBy>
  <cp:revision>1</cp:revision>
  <dcterms:created xsi:type="dcterms:W3CDTF">2026-09-20T19:29:34Z</dcterms:created>
  <dcterms:modified xsi:type="dcterms:W3CDTF">2026-09-20T19:29:34Z</dcterms:modified>
</cp:coreProperties>
</file>