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Gothic literature begins in England in 1764 with Horace Walpole's «The Castle of Otranto» and grows into a genre of its own by the early nineteenth century. Today we look at how it started, which traits define it and which novels became its classics.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typical Gothic setting is a large, ancient dwelling - often a castle or a ruined monastery - that hides a terrible secret or shelters a threatening character. Walpole modeled his novel's castle on his own residence, Strawberry Hill, built in the Gothic Revival style.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Horace Walpole published «The Castle of Otranto» in 1764, passing it off as the translation of a rediscovered medieval manuscript: he signed as the author only from the second edition. He modeled the novel's imaginary castle on his own home, Strawberry Hill, which he had built in the Gothic Revival style.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 Gerald Kennedy ties the genre to gloomy, picture-book settings, to plot twists pushed toward melodrama, and to a mood built from strangeness, dread and mystery together. He also points to a recurring stage: a large old house concealing a terrible secret, or home to a character the story treats as dangerous.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Scholar Fred Botting writes that Gothic texts are openly, but ambiguously, irrational, and that they tell of disturbances to sanity and personal safety. Writer Elizabeth Bowen points to the ghost as a recurring Gothic figure. «The Monk» by Matthew Lewis and «Melmoth the Wanderer» by Maturin both center on an outcast character.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Mysteries of Udolpho» by Ann Radcliffe is widely seen as eighteenth-century Gothic fiction at its best. «The Monk» by Matthew Lewis, from 1796, and «Melmoth the Wanderer» by Charles Robert Maturin, from 1820, are classic examples of the genre. «Frankenstein» by Mary Shelley, from 1818, carries the Gothic into the science of its time and raises questions about the responsibility of a creator who can no longer control what he has made.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«Carmilla» by Sheridan Le Fanu, serialized in the magazine The Dark Blue between 1871 and 1872, is one of the sources behind «Dracula» by Bram Stoker, from 1897, and fed directly into its erotic tension. In «Carmilla», a companion who stays forever young hides a vampire's nature.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genre existed for more than a century before the vampire became its most famous figure. «The Castle of Otranto» contains no vampire at all: its supernatural elements are omens and a castle that collapses on its own. Vampires arrive later, with Le Fanu and then Stoker.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Edgar Allan Poe is among the most influential figures in shaping what would become the American Gothic tradition. The English Gothic tradition also influenced French writers, Gaston Leroux among them, and Russian writers, including Fyodor Dostoevsky and Anton Chekhov.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«Carmilla» by Sheridan Le Fanu. If time allows, a second question from the quiz: which novel is generally credited with launching Gothic literature? («The Castle of Otranto» by Horace Walpole, 1764.)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Gothic Literature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Castles, secrets and fears since 1764</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STRAWBERRY HILL, THE REAL MODEL</a:t>
            </a:r>
            <a:endParaRPr lang="en-US" sz="1300" dirty="0"/>
          </a:p>
        </p:txBody>
      </p:sp>
      <p:sp>
        <p:nvSpPr>
          <p:cNvPr id="3" name="Shape 1"/>
          <p:cNvSpPr/>
          <p:nvPr/>
        </p:nvSpPr>
        <p:spPr>
          <a:xfrm>
            <a:off x="503936" y="1737208"/>
            <a:ext cx="727837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Castles and ruined houses,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Gothic fiction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keep returning to them?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1764 ONWARD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novel born from a hoax</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traits that define the genre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classics after Walpole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vampire strand and its legacy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A novel born from a hoax</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Walpole, Otranto and an invented manuscript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 MANUSCRIPT THAT WASN'T REAL</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Castle of Otranto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1764</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First edition</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Presented as the translation of a rediscovered manuscript</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Second edition</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Walpole finally signs as author</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The setting</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Modeled on Strawberry Hill, his own Gothic Revival house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The traits that define the genre</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Settings, the supernatural, atmosphere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TO SPOT A GOTHIC NOVEL</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Archaic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settings</a:t>
            </a:r>
            <a:pPr indent="0" marL="0">
              <a:lnSpc>
                <a:spcPct val="120000"/>
              </a:lnSpc>
              <a:buNone/>
            </a:pPr>
            <a:r>
              <a:rPr lang="en-US" sz="1500" dirty="0">
                <a:solidFill>
                  <a:schemeClr val="tx2"/>
                </a:solidFill>
                <a:latin typeface="+mn-lt" pitchFamily="34" charset="0"/>
                <a:ea typeface="+mn-lt" pitchFamily="34" charset="-122"/>
                <a:cs typeface="+mn-lt" pitchFamily="34" charset="-120"/>
              </a:rPr>
              <a:t>: castles, monasteries, old houses with a secret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Heavy</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supernatural</a:t>
            </a:r>
            <a:pPr indent="0" marL="0">
              <a:lnSpc>
                <a:spcPct val="120000"/>
              </a:lnSpc>
              <a:buNone/>
            </a:pPr>
            <a:r>
              <a:rPr lang="en-US" sz="1500" dirty="0">
                <a:solidFill>
                  <a:schemeClr val="tx2"/>
                </a:solidFill>
                <a:latin typeface="+mn-lt" pitchFamily="34" charset="0"/>
                <a:ea typeface="+mn-lt" pitchFamily="34" charset="-122"/>
                <a:cs typeface="+mn-lt" pitchFamily="34" charset="-120"/>
              </a:rPr>
              <a:t>: ghosts, omens, unexplained events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Dark</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atmosphere</a:t>
            </a:r>
            <a:pPr indent="0" marL="0">
              <a:lnSpc>
                <a:spcPct val="120000"/>
              </a:lnSpc>
              <a:buNone/>
            </a:pPr>
            <a:r>
              <a:rPr lang="en-US" sz="1500" dirty="0">
                <a:solidFill>
                  <a:schemeClr val="tx2"/>
                </a:solidFill>
                <a:latin typeface="+mn-lt" pitchFamily="34" charset="0"/>
                <a:ea typeface="+mn-lt" pitchFamily="34" charset="-122"/>
                <a:cs typeface="+mn-lt" pitchFamily="34" charset="-120"/>
              </a:rPr>
              <a:t>: mystery, exoticism and terror together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FEATURES SCHOLARS SINGLE OUT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ghost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Elizabeth Bowen's reading</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dead returning, vividly, into the present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irrational</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Fred Botting's reading</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Texts openly, but ambiguously, irrational</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outcast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Seen in «The Monk» and «Melmoth the Wanderer»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Excluded or rejected by society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The classics after Walpole</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Radcliffe, Lewis, Shelley, Poe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1764 TO 1818</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Radcliffe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Mysteries of Udolpho</a:t>
            </a:r>
            <a:endParaRPr lang="en-US" sz="1600" dirty="0"/>
          </a:p>
        </p:txBody>
      </p:sp>
      <p:sp>
        <p:nvSpPr>
          <p:cNvPr id="5" name="Shape 3"/>
          <p:cNvSpPr/>
          <p:nvPr/>
        </p:nvSpPr>
        <p:spPr>
          <a:xfrm>
            <a:off x="83576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1764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Castle of Otranto, Walpole</a:t>
            </a:r>
            <a:endParaRPr lang="en-US" sz="1400" dirty="0"/>
          </a:p>
        </p:txBody>
      </p:sp>
      <p:sp>
        <p:nvSpPr>
          <p:cNvPr id="7" name="Shape 5"/>
          <p:cNvSpPr/>
          <p:nvPr/>
        </p:nvSpPr>
        <p:spPr>
          <a:xfrm>
            <a:off x="4059936"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08152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1796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Monk, Lewis</a:t>
            </a:r>
            <a:endParaRPr lang="en-US" sz="1400" dirty="0"/>
          </a:p>
        </p:txBody>
      </p:sp>
      <p:sp>
        <p:nvSpPr>
          <p:cNvPr id="9" name="Shape 7"/>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1818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Frankenstein, Shelley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00" b="1" dirty="0">
                <a:solidFill>
                  <a:schemeClr val="tx1"/>
                </a:solidFill>
                <a:latin typeface="+mj-lt" pitchFamily="34" charset="0"/>
                <a:ea typeface="+mj-lt" pitchFamily="34" charset="-122"/>
                <a:cs typeface="+mj-lt" pitchFamily="34" charset="-120"/>
              </a:rPr>
              <a:t>The vampire strand and its legacy</a:t>
            </a:r>
            <a:endParaRPr lang="en-US" sz="2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Carmilla, Dracula and a genre that endures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1871 TO 1897</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Carmilla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AUTHOR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Sheridan Le Fanu</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PUBLISHED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Serialized, 1871-72</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Dracula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AUTHOR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Bram Stoker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PUBLISHED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Novel, 1897</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Carmilla came twenty-five years earlier and shaped Dracula's erotic undertones.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Gothic fiction wasn't built for the vampire.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Castle of Otranto», the novel that opens the genre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1764</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contains none: the vampire arrives a century later, with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Le Fanu</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BEYOND ENGLAND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Poe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American Gothic</a:t>
            </a:r>
            <a:pPr indent="0" marL="0">
              <a:lnSpc>
                <a:spcPct val="120000"/>
              </a:lnSpc>
              <a:buNone/>
            </a:pPr>
            <a:r>
              <a:rPr lang="en-US" sz="1500" dirty="0">
                <a:solidFill>
                  <a:schemeClr val="tx2"/>
                </a:solidFill>
                <a:latin typeface="+mn-lt" pitchFamily="34" charset="0"/>
                <a:ea typeface="+mn-lt" pitchFamily="34" charset="-122"/>
                <a:cs typeface="+mn-lt" pitchFamily="34" charset="-120"/>
              </a:rPr>
              <a:t>: among its most influential figures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Leroux</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French influence</a:t>
            </a:r>
            <a:pPr indent="0" marL="0">
              <a:lnSpc>
                <a:spcPct val="120000"/>
              </a:lnSpc>
              <a:buNone/>
            </a:pPr>
            <a:r>
              <a:rPr lang="en-US" sz="1500" dirty="0">
                <a:solidFill>
                  <a:schemeClr val="tx2"/>
                </a:solidFill>
                <a:latin typeface="+mn-lt" pitchFamily="34" charset="0"/>
                <a:ea typeface="+mn-lt" pitchFamily="34" charset="-122"/>
                <a:cs typeface="+mn-lt" pitchFamily="34" charset="-120"/>
              </a:rPr>
              <a:t>: shaped by the English Gothic tradition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Russia</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Dostoevsky and Chekhov</a:t>
            </a:r>
            <a:pPr indent="0" marL="0">
              <a:lnSpc>
                <a:spcPct val="120000"/>
              </a:lnSpc>
              <a:buNone/>
            </a:pPr>
            <a:r>
              <a:rPr lang="en-US" sz="1500" dirty="0">
                <a:solidFill>
                  <a:schemeClr val="tx2"/>
                </a:solidFill>
                <a:latin typeface="+mn-lt" pitchFamily="34" charset="0"/>
                <a:ea typeface="+mn-lt" pitchFamily="34" charset="-122"/>
                <a:cs typeface="+mn-lt" pitchFamily="34" charset="-120"/>
              </a:rPr>
              <a:t>: likewise marked by that tradition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story is one of the sources behind Bram Stoker's «Dracula»?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Radcliffe's «The Mysteries of Udolpho»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Sheridan Le Fanu's «Carmilla»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Mary Shelley's «Frankenstein»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recaplica.com/en/literature/gothic-literature/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College of Charleston Blogs · Encyclopedia.com · The Victorian Web</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Gothic Literature: Meaning, Features and Classic Novels — Recap</dc:title>
  <dc:subject>PptxGenJS Presentation</dc:subject>
  <dc:creator>Recaplica</dc:creator>
  <cp:lastModifiedBy>Recaplica</cp:lastModifiedBy>
  <cp:revision>1</cp:revision>
  <dcterms:created xsi:type="dcterms:W3CDTF">2026-10-11T04:25:46Z</dcterms:created>
  <dcterms:modified xsi:type="dcterms:W3CDTF">2026-10-11T04:25:46Z</dcterms:modified>
</cp:coreProperties>
</file>