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Default Extension="fntdata" ContentType="application/x-fontdata"/>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Lst>
  <p:notesMasterIdLst>
    <p:notesMasterId r:id="rId12"/>
  </p:notesMasterIdLst>
  <p:sldSz cx="9144000" cy="5143500"/>
  <p:notesSz cx="5143500" cy="9144000"/>
  <p:embeddedFontLst>
    <p:embeddedFont>
      <p:font typeface="Bricolage Grotesque"/>
      <p:regular r:id="rId17"/>
      <p:bold r:id="rId18"/>
    </p:embeddedFont>
    <p:embeddedFont>
      <p:font typeface="Atkinson Hyperlegible"/>
      <p:regular r:id="rId19"/>
      <p:bold r:id="rId20"/>
      <p:italic r:id="rId21"/>
    </p:embeddedFont>
  </p:embeddedFontLst>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notesMaster" Target="notesMasters/notesMaster1.xml"/><Relationship Id="rId13" Type="http://schemas.openxmlformats.org/officeDocument/2006/relationships/presProps" Target="presProps.xml"/><Relationship Id="rId14" Type="http://schemas.openxmlformats.org/officeDocument/2006/relationships/viewProps" Target="viewProps.xml"/><Relationship Id="rId15" Type="http://schemas.openxmlformats.org/officeDocument/2006/relationships/theme" Target="theme/theme1.xml"/><Relationship Id="rId16" Type="http://schemas.openxmlformats.org/officeDocument/2006/relationships/tableStyles" Target="tableStyles.xml"/><Relationship Id="rId17" Type="http://schemas.openxmlformats.org/officeDocument/2006/relationships/font" Target="fonts/font1.fntdata"/><Relationship Id="rId18" Type="http://schemas.openxmlformats.org/officeDocument/2006/relationships/font" Target="fonts/font2.fntdata"/><Relationship Id="rId19" Type="http://schemas.openxmlformats.org/officeDocument/2006/relationships/font" Target="fonts/font3.fntdata"/><Relationship Id="rId20" Type="http://schemas.openxmlformats.org/officeDocument/2006/relationships/font" Target="fonts/font4.fntdata"/><Relationship Id="rId21" Type="http://schemas.openxmlformats.org/officeDocument/2006/relationships/font" Target="fonts/font5.fntdata"/></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Giovanni Verga, born in Catania in 1840 and died in the same city in 1922, is the central figure of Verismo, the movement that portrayed rural Sicily through a method that erases the author's voice from the page.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is the starting point of impersonality, the technique Verga sets out in the preface letter to L'amante di Gramigna, where the story appears to tell itself through the characters' own eyes.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After studying law in Catania, Verga lived in Florence from 1865 to 1870, then in Milan until 1885, where he formed a close friendship with Luigi Capuana; he later returned to Sicily, where he died in the house where he was born, on Via Sant'Anna.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Verga and Capuana adopted Zola's L'Assommoir as a model in 1877, but rejected Naturalism's scientific claims and turned to rural, provincial life instead of the urban working-class world.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Vita dei campi contains Rosso Malpelo, Cavalleria rusticana and La lupa; I Malavoglia and Mastro-don Gesualdo are the only two Cycle of the Vanquished novels ever completed.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Announced on 21 April 1878 as La marea, later renamed the Cycle of the Vanquished, the project was planned as five novels; Verga completed only two, I Malavoglia and Mastro-don Gesualdo.</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link to Zola is real, L'Assommoir was adopted as a model in 1877, but Verismo built a project of its own, distinct from French Naturalism.</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Answer, 1840, in Catania. Follow-up for the class, in what year did Verga die, and of what cause? (1922, cerebral thrombosis.)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full Recap also covers Verga's place next to Manzoni, his influence on Pirandello, and the southern question in post-unification Sicily.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image" Target="../media/image-1002-1.png"/><Relationship Id="rId2"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image" Target="../media/image-1003-1.png"/><Relationship Id="rId2"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image" Target="../media/image-1008-1.png"/><Relationship Id="rId2"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L_COV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accent1"/>
          </a:solidFill>
          <a:ln/>
        </p:spPr>
      </p:sp>
      <p:sp>
        <p:nvSpPr>
          <p:cNvPr id="3" name="Shape 1"/>
          <p:cNvSpPr/>
          <p:nvPr/>
        </p:nvSpPr>
        <p:spPr>
          <a:xfrm>
            <a:off x="0" y="4869180"/>
            <a:ext cx="9144000" cy="274320"/>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635240" y="384048"/>
            <a:ext cx="1005840" cy="1005840"/>
          </a:xfrm>
          <a:prstGeom prst="rect">
            <a:avLst/>
          </a:prstGeom>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L_PLAIN">
    <p:bg>
      <p:bgPr>
        <a:solidFill>
          <a:schemeClr val="bg1"/>
        </a:solidFill>
      </p:bgPr>
    </p:bg>
    <p:spTree>
      <p:nvGrpSpPr>
        <p:cNvPr id="1" name=""/>
        <p:cNvGrpSpPr/>
        <p:nvPr/>
      </p:nvGrpSpPr>
      <p:grpSpPr>
        <a:xfrm>
          <a:off x="0" y="0"/>
          <a:ext cx="0" cy="0"/>
          <a:chOff x="0" y="0"/>
          <a:chExt cx="0" cy="0"/>
        </a:xfrm>
      </p:grpSpPr>
      <p:pic>
        <p:nvPicPr>
          <p:cNvPr id="2" name="Image 0" descr="scripts/assets/deck-logo-tile.png">    </p:cNvPr>
          <p:cNvPicPr>
            <a:picLocks noChangeAspect="1"/>
          </p:cNvPicPr>
          <p:nvPr/>
        </p:nvPicPr>
        <p:blipFill>
          <a:blip r:embed="rId1"/>
          <a:stretch>
            <a:fillRect/>
          </a:stretch>
        </p:blipFill>
        <p:spPr>
          <a:xfrm>
            <a:off x="502920" y="4791456"/>
            <a:ext cx="201168" cy="201168"/>
          </a:xfrm>
          <a:prstGeom prst="rect">
            <a:avLst/>
          </a:prstGeom>
        </p:spPr>
      </p:pic>
      <p:sp>
        <p:nvSpPr>
          <p:cNvPr id="3" name="Text 0"/>
          <p:cNvSpPr/>
          <p:nvPr/>
        </p:nvSpPr>
        <p:spPr>
          <a:xfrm>
            <a:off x="749808" y="4754880"/>
            <a:ext cx="1463040" cy="274320"/>
          </a:xfrm>
          <a:prstGeom prst="rect">
            <a:avLst/>
          </a:prstGeom>
          <a:noFill/>
          <a:ln/>
        </p:spPr>
        <p:txBody>
          <a:bodyPr wrap="square" rtlCol="0" anchor="ctr"/>
          <a:lstStyle/>
          <a:p>
            <a:pPr indent="0" marL="0">
              <a:buNone/>
            </a:pPr>
            <a:r>
              <a:rPr lang="en-US" sz="1200" b="1" dirty="0">
                <a:solidFill>
                  <a:schemeClr val="accent1"/>
                </a:solidFill>
                <a:latin typeface="+mj-lt" pitchFamily="34" charset="0"/>
                <a:ea typeface="+mj-lt" pitchFamily="34" charset="-122"/>
                <a:cs typeface="+mj-lt" pitchFamily="34" charset="-120"/>
              </a:rPr>
              <a:t>recaplica</a:t>
            </a:r>
            <a:endParaRPr lang="en-US" sz="12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1003</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L_CHAPT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108960" cy="5143500"/>
          </a:xfrm>
          <a:prstGeom prst="rect">
            <a:avLst/>
          </a:prstGeom>
          <a:solidFill>
            <a:schemeClr val="accent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1004</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L_PORTRAI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47472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1005</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L_TRIPTYCH">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048000" cy="5143500"/>
          </a:xfrm>
          <a:prstGeom prst="rect">
            <a:avLst/>
          </a:prstGeom>
          <a:solidFill>
            <a:schemeClr val="tx1"/>
          </a:solidFill>
          <a:ln/>
        </p:spPr>
      </p:sp>
      <p:sp>
        <p:nvSpPr>
          <p:cNvPr id="3" name="Shape 1"/>
          <p:cNvSpPr/>
          <p:nvPr/>
        </p:nvSpPr>
        <p:spPr>
          <a:xfrm>
            <a:off x="3048000" y="0"/>
            <a:ext cx="3048000" cy="5143500"/>
          </a:xfrm>
          <a:prstGeom prst="rect">
            <a:avLst/>
          </a:prstGeom>
          <a:solidFill>
            <a:schemeClr val="accent1"/>
          </a:solidFill>
          <a:ln/>
        </p:spPr>
      </p:sp>
      <p:sp>
        <p:nvSpPr>
          <p:cNvPr id="4" name="Shape 2"/>
          <p:cNvSpPr/>
          <p:nvPr/>
        </p:nvSpPr>
        <p:spPr>
          <a:xfrm>
            <a:off x="6096000" y="0"/>
            <a:ext cx="0" cy="5143500"/>
          </a:xfrm>
          <a:prstGeom prst="line">
            <a:avLst/>
          </a:prstGeom>
          <a:noFill/>
          <a:ln w="12700">
            <a:solidFill>
              <a:srgbClr val="E3DDCF"/>
            </a:solidFill>
            <a:prstDash val="solid"/>
          </a:ln>
        </p:spPr>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L_STATEMEN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1007</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L_CLOSING">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4005072"/>
          </a:xfrm>
          <a:prstGeom prst="rect">
            <a:avLst/>
          </a:prstGeom>
          <a:solidFill>
            <a:schemeClr val="accent1"/>
          </a:solidFill>
          <a:ln/>
        </p:spPr>
      </p:sp>
      <p:sp>
        <p:nvSpPr>
          <p:cNvPr id="3" name="Shape 1"/>
          <p:cNvSpPr/>
          <p:nvPr/>
        </p:nvSpPr>
        <p:spPr>
          <a:xfrm>
            <a:off x="0" y="4005072"/>
            <a:ext cx="9144000" cy="64008"/>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818120" y="384048"/>
            <a:ext cx="822960" cy="822960"/>
          </a:xfrm>
          <a:prstGeom prst="rect">
            <a:avLst/>
          </a:prstGeom>
        </p:spPr>
      </p:pic>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10.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LITERATURE · RECAP</a:t>
            </a:r>
            <a:endParaRPr lang="en-US" sz="1300" dirty="0"/>
          </a:p>
        </p:txBody>
      </p:sp>
      <p:sp>
        <p:nvSpPr>
          <p:cNvPr id="3" name="Text 1"/>
          <p:cNvSpPr/>
          <p:nvPr/>
        </p:nvSpPr>
        <p:spPr>
          <a:xfrm>
            <a:off x="502920" y="2103120"/>
            <a:ext cx="8138160" cy="1920240"/>
          </a:xfrm>
          <a:prstGeom prst="rect">
            <a:avLst/>
          </a:prstGeom>
          <a:noFill/>
          <a:ln/>
        </p:spPr>
        <p:txBody>
          <a:bodyPr wrap="square" rtlCol="0" anchor="b"/>
          <a:lstStyle/>
          <a:p>
            <a:pPr indent="0" marL="0">
              <a:lnSpc>
                <a:spcPct val="102000"/>
              </a:lnSpc>
              <a:buNone/>
            </a:pPr>
            <a:r>
              <a:rPr lang="en-US" sz="6000" b="1" dirty="0">
                <a:solidFill>
                  <a:schemeClr val="bg1"/>
                </a:solidFill>
                <a:latin typeface="+mj-lt" pitchFamily="34" charset="0"/>
                <a:ea typeface="+mj-lt" pitchFamily="34" charset="-122"/>
                <a:cs typeface="+mj-lt" pitchFamily="34" charset="-120"/>
              </a:rPr>
              <a:t>Giovanni Verga and Verismo</a:t>
            </a:r>
            <a:endParaRPr lang="en-US" sz="6000" dirty="0"/>
          </a:p>
        </p:txBody>
      </p:sp>
      <p:sp>
        <p:nvSpPr>
          <p:cNvPr id="4" name="Text 2"/>
          <p:cNvSpPr/>
          <p:nvPr/>
        </p:nvSpPr>
        <p:spPr>
          <a:xfrm>
            <a:off x="548640" y="4114800"/>
            <a:ext cx="8046720" cy="457200"/>
          </a:xfrm>
          <a:prstGeom prst="rect">
            <a:avLst/>
          </a:prstGeom>
          <a:noFill/>
          <a:ln/>
        </p:spPr>
        <p:txBody>
          <a:bodyPr wrap="square" rtlCol="0" anchor="ctr"/>
          <a:lstStyle/>
          <a:p>
            <a:pPr indent="0" marL="0">
              <a:buNone/>
            </a:pPr>
            <a:r>
              <a:rPr lang="en-US" sz="1900" dirty="0">
                <a:solidFill>
                  <a:srgbClr val="D7E4DF"/>
                </a:solidFill>
                <a:latin typeface="+mn-lt" pitchFamily="34" charset="0"/>
                <a:ea typeface="+mn-lt" pitchFamily="34" charset="-122"/>
                <a:cs typeface="+mn-lt" pitchFamily="34" charset="-120"/>
              </a:rPr>
              <a:t>Sicily told without the author's comment</a:t>
            </a:r>
            <a:endParaRPr lang="en-US" sz="19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3"/>
                </a:solidFill>
                <a:latin typeface="+mj-lt" pitchFamily="34" charset="0"/>
                <a:ea typeface="+mj-lt" pitchFamily="34" charset="-122"/>
                <a:cs typeface="+mj-lt" pitchFamily="34" charset="-120"/>
              </a:rPr>
              <a:t>THE HOOK</a:t>
            </a:r>
            <a:endParaRPr lang="en-US" sz="1300" dirty="0"/>
          </a:p>
        </p:txBody>
      </p:sp>
      <p:sp>
        <p:nvSpPr>
          <p:cNvPr id="3" name="Shape 1"/>
          <p:cNvSpPr/>
          <p:nvPr/>
        </p:nvSpPr>
        <p:spPr>
          <a:xfrm>
            <a:off x="503936" y="2106016"/>
            <a:ext cx="5416448" cy="348691"/>
          </a:xfrm>
          <a:prstGeom prst="rect">
            <a:avLst/>
          </a:prstGeom>
          <a:solidFill>
            <a:srgbClr val="FFD435"/>
          </a:solidFill>
          <a:ln/>
        </p:spPr>
      </p:sp>
      <p:sp>
        <p:nvSpPr>
          <p:cNvPr id="4" name="Text 2"/>
          <p:cNvSpPr/>
          <p:nvPr/>
        </p:nvSpPr>
        <p:spPr>
          <a:xfrm>
            <a:off x="548640" y="1822704"/>
            <a:ext cx="7955280" cy="1530096"/>
          </a:xfrm>
          <a:prstGeom prst="rect">
            <a:avLst/>
          </a:prstGeom>
          <a:noFill/>
          <a:ln/>
        </p:spPr>
        <p:txBody>
          <a:bodyPr wrap="square" lIns="0" tIns="0" rIns="0" bIns="0" rtlCol="0" anchor="t"/>
          <a:lstStyle/>
          <a:p>
            <a:pPr indent="0" marL="0">
              <a:spcAft>
                <a:spcPts val="528"/>
              </a:spcAft>
              <a:buNone/>
            </a:pPr>
            <a:r>
              <a:rPr lang="en-US" sz="4400" b="1" dirty="0">
                <a:solidFill>
                  <a:schemeClr val="tx1"/>
                </a:solidFill>
                <a:latin typeface="+mj-lt" pitchFamily="34" charset="0"/>
                <a:ea typeface="+mj-lt" pitchFamily="34" charset="-122"/>
                <a:cs typeface="+mj-lt" pitchFamily="34" charset="-120"/>
              </a:rPr>
              <a:t>Take the author out. Who is</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left telling the story?</a:t>
            </a:r>
            <a:endParaRPr lang="en-US" sz="4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WHAT'S AHEAD</a:t>
            </a:r>
            <a:endParaRPr lang="en-US" sz="1300" dirty="0"/>
          </a:p>
        </p:txBody>
      </p:sp>
      <p:sp>
        <p:nvSpPr>
          <p:cNvPr id="3" name="Text 1"/>
          <p:cNvSpPr/>
          <p:nvPr/>
        </p:nvSpPr>
        <p:spPr>
          <a:xfrm>
            <a:off x="548640" y="127101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01</a:t>
            </a:r>
            <a:endParaRPr lang="en-US" sz="2000" dirty="0"/>
          </a:p>
        </p:txBody>
      </p:sp>
      <p:sp>
        <p:nvSpPr>
          <p:cNvPr id="4" name="Text 2"/>
          <p:cNvSpPr/>
          <p:nvPr/>
        </p:nvSpPr>
        <p:spPr>
          <a:xfrm>
            <a:off x="1463040" y="123444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A life between two worlds</a:t>
            </a:r>
            <a:endParaRPr lang="en-US" sz="2300" dirty="0"/>
          </a:p>
        </p:txBody>
      </p:sp>
      <p:sp>
        <p:nvSpPr>
          <p:cNvPr id="5" name="Shape 3"/>
          <p:cNvSpPr/>
          <p:nvPr/>
        </p:nvSpPr>
        <p:spPr>
          <a:xfrm>
            <a:off x="548640" y="2011680"/>
            <a:ext cx="8046720" cy="0"/>
          </a:xfrm>
          <a:prstGeom prst="line">
            <a:avLst/>
          </a:prstGeom>
          <a:noFill/>
          <a:ln w="12700">
            <a:solidFill>
              <a:srgbClr val="E3DDCF"/>
            </a:solidFill>
            <a:prstDash val="solid"/>
          </a:ln>
        </p:spPr>
      </p:sp>
      <p:sp>
        <p:nvSpPr>
          <p:cNvPr id="6" name="Text 4"/>
          <p:cNvSpPr/>
          <p:nvPr/>
        </p:nvSpPr>
        <p:spPr>
          <a:xfrm>
            <a:off x="548640" y="213969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02</a:t>
            </a:r>
            <a:endParaRPr lang="en-US" sz="2000" dirty="0"/>
          </a:p>
        </p:txBody>
      </p:sp>
      <p:sp>
        <p:nvSpPr>
          <p:cNvPr id="7" name="Text 5"/>
          <p:cNvSpPr/>
          <p:nvPr/>
        </p:nvSpPr>
        <p:spPr>
          <a:xfrm>
            <a:off x="1463040" y="210312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What Verismo is</a:t>
            </a:r>
            <a:endParaRPr lang="en-US" sz="2300" dirty="0"/>
          </a:p>
        </p:txBody>
      </p:sp>
      <p:sp>
        <p:nvSpPr>
          <p:cNvPr id="8" name="Shape 6"/>
          <p:cNvSpPr/>
          <p:nvPr/>
        </p:nvSpPr>
        <p:spPr>
          <a:xfrm>
            <a:off x="548640" y="2880360"/>
            <a:ext cx="8046720" cy="0"/>
          </a:xfrm>
          <a:prstGeom prst="line">
            <a:avLst/>
          </a:prstGeom>
          <a:noFill/>
          <a:ln w="12700">
            <a:solidFill>
              <a:srgbClr val="E3DDCF"/>
            </a:solidFill>
            <a:prstDash val="solid"/>
          </a:ln>
        </p:spPr>
      </p:sp>
      <p:sp>
        <p:nvSpPr>
          <p:cNvPr id="9" name="Text 7"/>
          <p:cNvSpPr/>
          <p:nvPr/>
        </p:nvSpPr>
        <p:spPr>
          <a:xfrm>
            <a:off x="548640" y="300837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03</a:t>
            </a:r>
            <a:endParaRPr lang="en-US" sz="2000" dirty="0"/>
          </a:p>
        </p:txBody>
      </p:sp>
      <p:sp>
        <p:nvSpPr>
          <p:cNvPr id="10" name="Text 8"/>
          <p:cNvSpPr/>
          <p:nvPr/>
        </p:nvSpPr>
        <p:spPr>
          <a:xfrm>
            <a:off x="1463040" y="297180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Technique and major works</a:t>
            </a:r>
            <a:endParaRPr lang="en-US" sz="2300" dirty="0"/>
          </a:p>
        </p:txBody>
      </p:sp>
      <p:sp>
        <p:nvSpPr>
          <p:cNvPr id="11" name="Shape 9"/>
          <p:cNvSpPr/>
          <p:nvPr/>
        </p:nvSpPr>
        <p:spPr>
          <a:xfrm>
            <a:off x="548640" y="3749040"/>
            <a:ext cx="8046720" cy="0"/>
          </a:xfrm>
          <a:prstGeom prst="line">
            <a:avLst/>
          </a:prstGeom>
          <a:noFill/>
          <a:ln w="12700">
            <a:solidFill>
              <a:srgbClr val="E3DDCF"/>
            </a:solidFill>
            <a:prstDash val="solid"/>
          </a:ln>
        </p:spPr>
      </p:sp>
      <p:sp>
        <p:nvSpPr>
          <p:cNvPr id="12" name="Text 10"/>
          <p:cNvSpPr/>
          <p:nvPr/>
        </p:nvSpPr>
        <p:spPr>
          <a:xfrm>
            <a:off x="548640" y="387705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04</a:t>
            </a:r>
            <a:endParaRPr lang="en-US" sz="2000" dirty="0"/>
          </a:p>
        </p:txBody>
      </p:sp>
      <p:sp>
        <p:nvSpPr>
          <p:cNvPr id="13" name="Text 11"/>
          <p:cNvSpPr/>
          <p:nvPr/>
        </p:nvSpPr>
        <p:spPr>
          <a:xfrm>
            <a:off x="1463040" y="384048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An unfinished project</a:t>
            </a:r>
            <a:endParaRPr lang="en-US" sz="23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p:nvPr/>
        </p:nvSpPr>
        <p:spPr>
          <a:xfrm>
            <a:off x="457200" y="502920"/>
            <a:ext cx="265176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THE PROFILE</a:t>
            </a:r>
            <a:endParaRPr lang="en-US" sz="1300" dirty="0"/>
          </a:p>
        </p:txBody>
      </p:sp>
      <p:sp>
        <p:nvSpPr>
          <p:cNvPr id="3" name="Text 1"/>
          <p:cNvSpPr/>
          <p:nvPr/>
        </p:nvSpPr>
        <p:spPr>
          <a:xfrm>
            <a:off x="457200" y="3200400"/>
            <a:ext cx="2651760" cy="1005840"/>
          </a:xfrm>
          <a:prstGeom prst="rect">
            <a:avLst/>
          </a:prstGeom>
          <a:noFill/>
          <a:ln/>
        </p:spPr>
        <p:txBody>
          <a:bodyPr wrap="square" rtlCol="0" anchor="b"/>
          <a:lstStyle/>
          <a:p>
            <a:pPr indent="0" marL="0">
              <a:lnSpc>
                <a:spcPct val="105000"/>
              </a:lnSpc>
              <a:buNone/>
            </a:pPr>
            <a:r>
              <a:rPr lang="en-US" sz="3200" b="1" dirty="0">
                <a:solidFill>
                  <a:schemeClr val="bg1"/>
                </a:solidFill>
                <a:latin typeface="+mj-lt" pitchFamily="34" charset="0"/>
                <a:ea typeface="+mj-lt" pitchFamily="34" charset="-122"/>
                <a:cs typeface="+mj-lt" pitchFamily="34" charset="-120"/>
              </a:rPr>
              <a:t>Giovanni Verga</a:t>
            </a:r>
            <a:endParaRPr lang="en-US" sz="3200" dirty="0"/>
          </a:p>
        </p:txBody>
      </p:sp>
      <p:sp>
        <p:nvSpPr>
          <p:cNvPr id="4" name="Text 2"/>
          <p:cNvSpPr/>
          <p:nvPr/>
        </p:nvSpPr>
        <p:spPr>
          <a:xfrm>
            <a:off x="457200" y="4251960"/>
            <a:ext cx="2651760" cy="365760"/>
          </a:xfrm>
          <a:prstGeom prst="rect">
            <a:avLst/>
          </a:prstGeom>
          <a:noFill/>
          <a:ln/>
        </p:spPr>
        <p:txBody>
          <a:bodyPr wrap="square" rtlCol="0" anchor="ctr"/>
          <a:lstStyle/>
          <a:p>
            <a:pPr indent="0" marL="0">
              <a:buNone/>
            </a:pPr>
            <a:r>
              <a:rPr lang="en-US" sz="1700" dirty="0">
                <a:solidFill>
                  <a:srgbClr val="D7E4DF"/>
                </a:solidFill>
                <a:latin typeface="+mn-lt" pitchFamily="34" charset="0"/>
                <a:ea typeface="+mn-lt" pitchFamily="34" charset="-122"/>
                <a:cs typeface="+mn-lt" pitchFamily="34" charset="-120"/>
              </a:rPr>
              <a:t>1840-1922</a:t>
            </a:r>
            <a:endParaRPr lang="en-US" sz="1700" dirty="0"/>
          </a:p>
        </p:txBody>
      </p:sp>
      <p:sp>
        <p:nvSpPr>
          <p:cNvPr id="5" name="Text 3"/>
          <p:cNvSpPr/>
          <p:nvPr/>
        </p:nvSpPr>
        <p:spPr>
          <a:xfrm>
            <a:off x="3886200" y="834390"/>
            <a:ext cx="1051560" cy="640080"/>
          </a:xfrm>
          <a:prstGeom prst="rect">
            <a:avLst/>
          </a:prstGeom>
          <a:noFill/>
          <a:ln/>
        </p:spPr>
        <p:txBody>
          <a:bodyPr wrap="square" rtlCol="0" anchor="ctr"/>
          <a:lstStyle/>
          <a:p>
            <a:pPr indent="0" marL="0">
              <a:buNone/>
            </a:pPr>
            <a:r>
              <a:rPr lang="en-US" sz="2100" b="1" dirty="0">
                <a:solidFill>
                  <a:schemeClr val="accent1"/>
                </a:solidFill>
                <a:latin typeface="+mj-lt" pitchFamily="34" charset="0"/>
                <a:ea typeface="+mj-lt" pitchFamily="34" charset="-122"/>
                <a:cs typeface="+mj-lt" pitchFamily="34" charset="-120"/>
              </a:rPr>
              <a:t>1840</a:t>
            </a:r>
            <a:endParaRPr lang="en-US" sz="2100" dirty="0"/>
          </a:p>
        </p:txBody>
      </p:sp>
      <p:sp>
        <p:nvSpPr>
          <p:cNvPr id="6" name="Shape 4"/>
          <p:cNvSpPr/>
          <p:nvPr/>
        </p:nvSpPr>
        <p:spPr>
          <a:xfrm>
            <a:off x="5074920" y="889254"/>
            <a:ext cx="0" cy="530352"/>
          </a:xfrm>
          <a:prstGeom prst="line">
            <a:avLst/>
          </a:prstGeom>
          <a:noFill/>
          <a:ln w="38100">
            <a:solidFill>
              <a:srgbClr val="E3DDCF"/>
            </a:solidFill>
            <a:prstDash val="solid"/>
          </a:ln>
        </p:spPr>
      </p:sp>
      <p:sp>
        <p:nvSpPr>
          <p:cNvPr id="7" name="Text 5"/>
          <p:cNvSpPr/>
          <p:nvPr/>
        </p:nvSpPr>
        <p:spPr>
          <a:xfrm>
            <a:off x="5257800" y="834390"/>
            <a:ext cx="3383280" cy="777240"/>
          </a:xfrm>
          <a:prstGeom prst="rect">
            <a:avLst/>
          </a:prstGeom>
          <a:noFill/>
          <a:ln/>
        </p:spPr>
        <p:txBody>
          <a:bodyPr wrap="square" rtlCol="0" anchor="t"/>
          <a:lstStyle/>
          <a:p>
            <a:pPr indent="0" marL="0">
              <a:lnSpc>
                <a:spcPct val="115000"/>
              </a:lnSpc>
              <a:buNone/>
            </a:pPr>
            <a:r>
              <a:rPr lang="en-US" sz="1500" dirty="0">
                <a:solidFill>
                  <a:schemeClr val="tx1"/>
                </a:solidFill>
                <a:latin typeface="+mn-lt" pitchFamily="34" charset="0"/>
                <a:ea typeface="+mn-lt" pitchFamily="34" charset="-122"/>
                <a:cs typeface="+mn-lt" pitchFamily="34" charset="-120"/>
              </a:rPr>
              <a:t>Born in Catania, son of a landowner</a:t>
            </a:r>
            <a:endParaRPr lang="en-US" sz="1500" dirty="0"/>
          </a:p>
        </p:txBody>
      </p:sp>
      <p:sp>
        <p:nvSpPr>
          <p:cNvPr id="8" name="Text 6"/>
          <p:cNvSpPr/>
          <p:nvPr/>
        </p:nvSpPr>
        <p:spPr>
          <a:xfrm>
            <a:off x="3886200" y="1703070"/>
            <a:ext cx="1051560" cy="640080"/>
          </a:xfrm>
          <a:prstGeom prst="rect">
            <a:avLst/>
          </a:prstGeom>
          <a:noFill/>
          <a:ln/>
        </p:spPr>
        <p:txBody>
          <a:bodyPr wrap="square" rtlCol="0" anchor="ctr"/>
          <a:lstStyle/>
          <a:p>
            <a:pPr indent="0" marL="0">
              <a:buNone/>
            </a:pPr>
            <a:r>
              <a:rPr lang="en-US" sz="2100" b="1" dirty="0">
                <a:solidFill>
                  <a:schemeClr val="accent1"/>
                </a:solidFill>
                <a:latin typeface="+mj-lt" pitchFamily="34" charset="0"/>
                <a:ea typeface="+mj-lt" pitchFamily="34" charset="-122"/>
                <a:cs typeface="+mj-lt" pitchFamily="34" charset="-120"/>
              </a:rPr>
              <a:t>1877</a:t>
            </a:r>
            <a:endParaRPr lang="en-US" sz="2100" dirty="0"/>
          </a:p>
        </p:txBody>
      </p:sp>
      <p:sp>
        <p:nvSpPr>
          <p:cNvPr id="9" name="Shape 7"/>
          <p:cNvSpPr/>
          <p:nvPr/>
        </p:nvSpPr>
        <p:spPr>
          <a:xfrm>
            <a:off x="5074920" y="1757934"/>
            <a:ext cx="0" cy="530352"/>
          </a:xfrm>
          <a:prstGeom prst="line">
            <a:avLst/>
          </a:prstGeom>
          <a:noFill/>
          <a:ln w="38100">
            <a:solidFill>
              <a:srgbClr val="E3DDCF"/>
            </a:solidFill>
            <a:prstDash val="solid"/>
          </a:ln>
        </p:spPr>
      </p:sp>
      <p:sp>
        <p:nvSpPr>
          <p:cNvPr id="10" name="Text 8"/>
          <p:cNvSpPr/>
          <p:nvPr/>
        </p:nvSpPr>
        <p:spPr>
          <a:xfrm>
            <a:off x="5257800" y="1703070"/>
            <a:ext cx="3383280" cy="777240"/>
          </a:xfrm>
          <a:prstGeom prst="rect">
            <a:avLst/>
          </a:prstGeom>
          <a:noFill/>
          <a:ln/>
        </p:spPr>
        <p:txBody>
          <a:bodyPr wrap="square" rtlCol="0" anchor="t"/>
          <a:lstStyle/>
          <a:p>
            <a:pPr indent="0" marL="0">
              <a:lnSpc>
                <a:spcPct val="115000"/>
              </a:lnSpc>
              <a:buNone/>
            </a:pPr>
            <a:r>
              <a:rPr lang="en-US" sz="1500" dirty="0">
                <a:solidFill>
                  <a:schemeClr val="tx1"/>
                </a:solidFill>
                <a:latin typeface="+mn-lt" pitchFamily="34" charset="0"/>
                <a:ea typeface="+mn-lt" pitchFamily="34" charset="-122"/>
                <a:cs typeface="+mn-lt" pitchFamily="34" charset="-120"/>
              </a:rPr>
              <a:t>Meets Capuana in Milan, adopts Zola as a model</a:t>
            </a:r>
            <a:endParaRPr lang="en-US" sz="1500" dirty="0"/>
          </a:p>
        </p:txBody>
      </p:sp>
      <p:sp>
        <p:nvSpPr>
          <p:cNvPr id="11" name="Text 9"/>
          <p:cNvSpPr/>
          <p:nvPr/>
        </p:nvSpPr>
        <p:spPr>
          <a:xfrm>
            <a:off x="3886200" y="2571750"/>
            <a:ext cx="1051560" cy="640080"/>
          </a:xfrm>
          <a:prstGeom prst="rect">
            <a:avLst/>
          </a:prstGeom>
          <a:noFill/>
          <a:ln/>
        </p:spPr>
        <p:txBody>
          <a:bodyPr wrap="square" rtlCol="0" anchor="ctr"/>
          <a:lstStyle/>
          <a:p>
            <a:pPr indent="0" marL="0">
              <a:buNone/>
            </a:pPr>
            <a:r>
              <a:rPr lang="en-US" sz="2100" b="1" dirty="0">
                <a:solidFill>
                  <a:schemeClr val="accent1"/>
                </a:solidFill>
                <a:latin typeface="+mj-lt" pitchFamily="34" charset="0"/>
                <a:ea typeface="+mj-lt" pitchFamily="34" charset="-122"/>
                <a:cs typeface="+mj-lt" pitchFamily="34" charset="-120"/>
              </a:rPr>
              <a:t>1920</a:t>
            </a:r>
            <a:endParaRPr lang="en-US" sz="2100" dirty="0"/>
          </a:p>
        </p:txBody>
      </p:sp>
      <p:sp>
        <p:nvSpPr>
          <p:cNvPr id="12" name="Shape 10"/>
          <p:cNvSpPr/>
          <p:nvPr/>
        </p:nvSpPr>
        <p:spPr>
          <a:xfrm>
            <a:off x="5074920" y="2626614"/>
            <a:ext cx="0" cy="530352"/>
          </a:xfrm>
          <a:prstGeom prst="line">
            <a:avLst/>
          </a:prstGeom>
          <a:noFill/>
          <a:ln w="38100">
            <a:solidFill>
              <a:srgbClr val="E3DDCF"/>
            </a:solidFill>
            <a:prstDash val="solid"/>
          </a:ln>
        </p:spPr>
      </p:sp>
      <p:sp>
        <p:nvSpPr>
          <p:cNvPr id="13" name="Text 11"/>
          <p:cNvSpPr/>
          <p:nvPr/>
        </p:nvSpPr>
        <p:spPr>
          <a:xfrm>
            <a:off x="5257800" y="2571750"/>
            <a:ext cx="3383280" cy="777240"/>
          </a:xfrm>
          <a:prstGeom prst="rect">
            <a:avLst/>
          </a:prstGeom>
          <a:noFill/>
          <a:ln/>
        </p:spPr>
        <p:txBody>
          <a:bodyPr wrap="square" rtlCol="0" anchor="t"/>
          <a:lstStyle/>
          <a:p>
            <a:pPr indent="0" marL="0">
              <a:lnSpc>
                <a:spcPct val="115000"/>
              </a:lnSpc>
              <a:buNone/>
            </a:pPr>
            <a:r>
              <a:rPr lang="en-US" sz="1500" dirty="0">
                <a:solidFill>
                  <a:schemeClr val="tx1"/>
                </a:solidFill>
                <a:latin typeface="+mn-lt" pitchFamily="34" charset="0"/>
                <a:ea typeface="+mn-lt" pitchFamily="34" charset="-122"/>
                <a:cs typeface="+mn-lt" pitchFamily="34" charset="-120"/>
              </a:rPr>
              <a:t>Appointed senator of the Kingdom</a:t>
            </a:r>
            <a:endParaRPr lang="en-US" sz="1500" dirty="0"/>
          </a:p>
        </p:txBody>
      </p:sp>
      <p:sp>
        <p:nvSpPr>
          <p:cNvPr id="14" name="Text 12"/>
          <p:cNvSpPr/>
          <p:nvPr/>
        </p:nvSpPr>
        <p:spPr>
          <a:xfrm>
            <a:off x="3886200" y="3440430"/>
            <a:ext cx="1051560" cy="640080"/>
          </a:xfrm>
          <a:prstGeom prst="rect">
            <a:avLst/>
          </a:prstGeom>
          <a:noFill/>
          <a:ln/>
        </p:spPr>
        <p:txBody>
          <a:bodyPr wrap="square" rtlCol="0" anchor="ctr"/>
          <a:lstStyle/>
          <a:p>
            <a:pPr indent="0" marL="0">
              <a:buNone/>
            </a:pPr>
            <a:r>
              <a:rPr lang="en-US" sz="2100" b="1" dirty="0">
                <a:solidFill>
                  <a:schemeClr val="accent1"/>
                </a:solidFill>
                <a:latin typeface="+mj-lt" pitchFamily="34" charset="0"/>
                <a:ea typeface="+mj-lt" pitchFamily="34" charset="-122"/>
                <a:cs typeface="+mj-lt" pitchFamily="34" charset="-120"/>
              </a:rPr>
              <a:t>1922</a:t>
            </a:r>
            <a:endParaRPr lang="en-US" sz="2100" dirty="0"/>
          </a:p>
        </p:txBody>
      </p:sp>
      <p:sp>
        <p:nvSpPr>
          <p:cNvPr id="15" name="Shape 13"/>
          <p:cNvSpPr/>
          <p:nvPr/>
        </p:nvSpPr>
        <p:spPr>
          <a:xfrm>
            <a:off x="5074920" y="3495294"/>
            <a:ext cx="0" cy="530352"/>
          </a:xfrm>
          <a:prstGeom prst="line">
            <a:avLst/>
          </a:prstGeom>
          <a:noFill/>
          <a:ln w="38100">
            <a:solidFill>
              <a:srgbClr val="E3DDCF"/>
            </a:solidFill>
            <a:prstDash val="solid"/>
          </a:ln>
        </p:spPr>
      </p:sp>
      <p:sp>
        <p:nvSpPr>
          <p:cNvPr id="16" name="Text 14"/>
          <p:cNvSpPr/>
          <p:nvPr/>
        </p:nvSpPr>
        <p:spPr>
          <a:xfrm>
            <a:off x="5257800" y="3440430"/>
            <a:ext cx="3383280" cy="777240"/>
          </a:xfrm>
          <a:prstGeom prst="rect">
            <a:avLst/>
          </a:prstGeom>
          <a:noFill/>
          <a:ln/>
        </p:spPr>
        <p:txBody>
          <a:bodyPr wrap="square" rtlCol="0" anchor="t"/>
          <a:lstStyle/>
          <a:p>
            <a:pPr indent="0" marL="0">
              <a:lnSpc>
                <a:spcPct val="115000"/>
              </a:lnSpc>
              <a:buNone/>
            </a:pPr>
            <a:r>
              <a:rPr lang="en-US" sz="1500" dirty="0">
                <a:solidFill>
                  <a:schemeClr val="tx1"/>
                </a:solidFill>
                <a:latin typeface="+mn-lt" pitchFamily="34" charset="0"/>
                <a:ea typeface="+mn-lt" pitchFamily="34" charset="-122"/>
                <a:cs typeface="+mn-lt" pitchFamily="34" charset="-120"/>
              </a:rPr>
              <a:t>Dies in Catania, cerebral thrombosis</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TWO MODELS COMPARED</a:t>
            </a:r>
            <a:endParaRPr lang="en-US" sz="1300" dirty="0"/>
          </a:p>
        </p:txBody>
      </p:sp>
      <p:sp>
        <p:nvSpPr>
          <p:cNvPr id="3" name="Shape 1"/>
          <p:cNvSpPr/>
          <p:nvPr/>
        </p:nvSpPr>
        <p:spPr>
          <a:xfrm>
            <a:off x="548640" y="1051560"/>
            <a:ext cx="3886200" cy="2697480"/>
          </a:xfrm>
          <a:prstGeom prst="roundRect">
            <a:avLst>
              <a:gd name="adj" fmla="val 3051"/>
            </a:avLst>
          </a:prstGeom>
          <a:solidFill>
            <a:srgbClr val="EAEDF0"/>
          </a:solidFill>
          <a:ln/>
        </p:spPr>
      </p:sp>
      <p:sp>
        <p:nvSpPr>
          <p:cNvPr id="4" name="Text 2"/>
          <p:cNvSpPr/>
          <p:nvPr/>
        </p:nvSpPr>
        <p:spPr>
          <a:xfrm>
            <a:off x="822960" y="1280160"/>
            <a:ext cx="3337560" cy="457200"/>
          </a:xfrm>
          <a:prstGeom prst="rect">
            <a:avLst/>
          </a:prstGeom>
          <a:noFill/>
          <a:ln/>
        </p:spPr>
        <p:txBody>
          <a:bodyPr wrap="square" rtlCol="0" anchor="ctr"/>
          <a:lstStyle/>
          <a:p>
            <a:pPr indent="0" marL="0">
              <a:buNone/>
            </a:pPr>
            <a:r>
              <a:rPr lang="en-US" sz="2200" b="1" dirty="0">
                <a:solidFill>
                  <a:srgbClr val="47525F"/>
                </a:solidFill>
                <a:latin typeface="+mj-lt" pitchFamily="34" charset="0"/>
                <a:ea typeface="+mj-lt" pitchFamily="34" charset="-122"/>
                <a:cs typeface="+mj-lt" pitchFamily="34" charset="-120"/>
              </a:rPr>
              <a:t>Naturalism (Zola)</a:t>
            </a:r>
            <a:endParaRPr lang="en-US" sz="2200" dirty="0"/>
          </a:p>
        </p:txBody>
      </p:sp>
      <p:sp>
        <p:nvSpPr>
          <p:cNvPr id="5" name="Shape 3"/>
          <p:cNvSpPr/>
          <p:nvPr/>
        </p:nvSpPr>
        <p:spPr>
          <a:xfrm>
            <a:off x="822960" y="1874520"/>
            <a:ext cx="3337560" cy="0"/>
          </a:xfrm>
          <a:prstGeom prst="line">
            <a:avLst/>
          </a:prstGeom>
          <a:noFill/>
          <a:ln w="12700">
            <a:solidFill>
              <a:srgbClr val="E3DDCF"/>
            </a:solidFill>
            <a:prstDash val="solid"/>
          </a:ln>
        </p:spPr>
      </p:sp>
      <p:sp>
        <p:nvSpPr>
          <p:cNvPr id="6" name="Text 4"/>
          <p:cNvSpPr/>
          <p:nvPr/>
        </p:nvSpPr>
        <p:spPr>
          <a:xfrm>
            <a:off x="82296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CLAIMS</a:t>
            </a:r>
            <a:endParaRPr lang="en-US" sz="1100" dirty="0"/>
          </a:p>
        </p:txBody>
      </p:sp>
      <p:sp>
        <p:nvSpPr>
          <p:cNvPr id="7" name="Text 5"/>
          <p:cNvSpPr/>
          <p:nvPr/>
        </p:nvSpPr>
        <p:spPr>
          <a:xfrm>
            <a:off x="82296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Science and social usefulness</a:t>
            </a:r>
            <a:endParaRPr lang="en-US" sz="1600" dirty="0"/>
          </a:p>
        </p:txBody>
      </p:sp>
      <p:sp>
        <p:nvSpPr>
          <p:cNvPr id="8" name="Shape 6"/>
          <p:cNvSpPr/>
          <p:nvPr/>
        </p:nvSpPr>
        <p:spPr>
          <a:xfrm>
            <a:off x="822960" y="2743200"/>
            <a:ext cx="3337560" cy="0"/>
          </a:xfrm>
          <a:prstGeom prst="line">
            <a:avLst/>
          </a:prstGeom>
          <a:noFill/>
          <a:ln w="12700">
            <a:solidFill>
              <a:srgbClr val="E3DDCF"/>
            </a:solidFill>
            <a:prstDash val="solid"/>
          </a:ln>
        </p:spPr>
      </p:sp>
      <p:sp>
        <p:nvSpPr>
          <p:cNvPr id="9" name="Text 7"/>
          <p:cNvSpPr/>
          <p:nvPr/>
        </p:nvSpPr>
        <p:spPr>
          <a:xfrm>
            <a:off x="82296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SETTINGS</a:t>
            </a:r>
            <a:endParaRPr lang="en-US" sz="1100" dirty="0"/>
          </a:p>
        </p:txBody>
      </p:sp>
      <p:sp>
        <p:nvSpPr>
          <p:cNvPr id="10" name="Text 8"/>
          <p:cNvSpPr/>
          <p:nvPr/>
        </p:nvSpPr>
        <p:spPr>
          <a:xfrm>
            <a:off x="82296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Factories and working-class districts</a:t>
            </a:r>
            <a:endParaRPr lang="en-US" sz="1600" dirty="0"/>
          </a:p>
        </p:txBody>
      </p:sp>
      <p:sp>
        <p:nvSpPr>
          <p:cNvPr id="11" name="Shape 9"/>
          <p:cNvSpPr/>
          <p:nvPr/>
        </p:nvSpPr>
        <p:spPr>
          <a:xfrm>
            <a:off x="4709160" y="1051560"/>
            <a:ext cx="3886200" cy="2697480"/>
          </a:xfrm>
          <a:prstGeom prst="roundRect">
            <a:avLst>
              <a:gd name="adj" fmla="val 3051"/>
            </a:avLst>
          </a:prstGeom>
          <a:solidFill>
            <a:srgbClr val="E2F0EA"/>
          </a:solidFill>
          <a:ln/>
        </p:spPr>
      </p:sp>
      <p:sp>
        <p:nvSpPr>
          <p:cNvPr id="12" name="Text 10"/>
          <p:cNvSpPr/>
          <p:nvPr/>
        </p:nvSpPr>
        <p:spPr>
          <a:xfrm>
            <a:off x="4983480" y="1280160"/>
            <a:ext cx="3337560" cy="457200"/>
          </a:xfrm>
          <a:prstGeom prst="rect">
            <a:avLst/>
          </a:prstGeom>
          <a:noFill/>
          <a:ln/>
        </p:spPr>
        <p:txBody>
          <a:bodyPr wrap="square" rtlCol="0" anchor="ctr"/>
          <a:lstStyle/>
          <a:p>
            <a:pPr indent="0" marL="0">
              <a:buNone/>
            </a:pPr>
            <a:r>
              <a:rPr lang="en-US" sz="2050" b="1" dirty="0">
                <a:solidFill>
                  <a:schemeClr val="accent1"/>
                </a:solidFill>
                <a:latin typeface="+mj-lt" pitchFamily="34" charset="0"/>
                <a:ea typeface="+mj-lt" pitchFamily="34" charset="-122"/>
                <a:cs typeface="+mj-lt" pitchFamily="34" charset="-120"/>
              </a:rPr>
              <a:t>Verismo (Verga, Capuana)</a:t>
            </a:r>
            <a:endParaRPr lang="en-US" sz="2050" dirty="0"/>
          </a:p>
        </p:txBody>
      </p:sp>
      <p:sp>
        <p:nvSpPr>
          <p:cNvPr id="13" name="Shape 11"/>
          <p:cNvSpPr/>
          <p:nvPr/>
        </p:nvSpPr>
        <p:spPr>
          <a:xfrm>
            <a:off x="4983480" y="1874520"/>
            <a:ext cx="3337560" cy="0"/>
          </a:xfrm>
          <a:prstGeom prst="line">
            <a:avLst/>
          </a:prstGeom>
          <a:noFill/>
          <a:ln w="12700">
            <a:solidFill>
              <a:srgbClr val="E3DDCF"/>
            </a:solidFill>
            <a:prstDash val="solid"/>
          </a:ln>
        </p:spPr>
      </p:sp>
      <p:sp>
        <p:nvSpPr>
          <p:cNvPr id="14" name="Text 12"/>
          <p:cNvSpPr/>
          <p:nvPr/>
        </p:nvSpPr>
        <p:spPr>
          <a:xfrm>
            <a:off x="498348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CLAIMS</a:t>
            </a:r>
            <a:endParaRPr lang="en-US" sz="1100" dirty="0"/>
          </a:p>
        </p:txBody>
      </p:sp>
      <p:sp>
        <p:nvSpPr>
          <p:cNvPr id="15" name="Text 13"/>
          <p:cNvSpPr/>
          <p:nvPr/>
        </p:nvSpPr>
        <p:spPr>
          <a:xfrm>
            <a:off x="498348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Scientific claims dropped</a:t>
            </a:r>
            <a:endParaRPr lang="en-US" sz="1600" dirty="0"/>
          </a:p>
        </p:txBody>
      </p:sp>
      <p:sp>
        <p:nvSpPr>
          <p:cNvPr id="16" name="Shape 14"/>
          <p:cNvSpPr/>
          <p:nvPr/>
        </p:nvSpPr>
        <p:spPr>
          <a:xfrm>
            <a:off x="4983480" y="2743200"/>
            <a:ext cx="3337560" cy="0"/>
          </a:xfrm>
          <a:prstGeom prst="line">
            <a:avLst/>
          </a:prstGeom>
          <a:noFill/>
          <a:ln w="12700">
            <a:solidFill>
              <a:srgbClr val="E3DDCF"/>
            </a:solidFill>
            <a:prstDash val="solid"/>
          </a:ln>
        </p:spPr>
      </p:sp>
      <p:sp>
        <p:nvSpPr>
          <p:cNvPr id="17" name="Text 15"/>
          <p:cNvSpPr/>
          <p:nvPr/>
        </p:nvSpPr>
        <p:spPr>
          <a:xfrm>
            <a:off x="498348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SETTINGS</a:t>
            </a:r>
            <a:endParaRPr lang="en-US" sz="1100" dirty="0"/>
          </a:p>
        </p:txBody>
      </p:sp>
      <p:sp>
        <p:nvSpPr>
          <p:cNvPr id="18" name="Text 16"/>
          <p:cNvSpPr/>
          <p:nvPr/>
        </p:nvSpPr>
        <p:spPr>
          <a:xfrm>
            <a:off x="498348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Peasant life, rural Sicily</a:t>
            </a:r>
            <a:endParaRPr lang="en-US" sz="1600" dirty="0"/>
          </a:p>
        </p:txBody>
      </p:sp>
      <p:sp>
        <p:nvSpPr>
          <p:cNvPr id="19" name="Text 17"/>
          <p:cNvSpPr/>
          <p:nvPr/>
        </p:nvSpPr>
        <p:spPr>
          <a:xfrm>
            <a:off x="548640" y="3977640"/>
            <a:ext cx="8046720" cy="502920"/>
          </a:xfrm>
          <a:prstGeom prst="rect">
            <a:avLst/>
          </a:prstGeom>
          <a:noFill/>
          <a:ln/>
        </p:spPr>
        <p:txBody>
          <a:bodyPr wrap="square" rtlCol="0" anchor="ctr"/>
          <a:lstStyle/>
          <a:p>
            <a:pPr indent="0" marL="0">
              <a:buNone/>
            </a:pPr>
            <a:r>
              <a:rPr lang="en-US" sz="1650" b="1" dirty="0">
                <a:solidFill>
                  <a:schemeClr val="tx1"/>
                </a:solidFill>
                <a:latin typeface="+mn-lt" pitchFamily="34" charset="0"/>
                <a:ea typeface="+mn-lt" pitchFamily="34" charset="-122"/>
                <a:cs typeface="+mn-lt" pitchFamily="34" charset="-120"/>
              </a:rPr>
              <a:t>Same starting model, a different project</a:t>
            </a:r>
            <a:endParaRPr lang="en-US" sz="16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p:nvPr/>
        </p:nvSpPr>
        <p:spPr>
          <a:xfrm>
            <a:off x="365760" y="502920"/>
            <a:ext cx="2316480" cy="274320"/>
          </a:xfrm>
          <a:prstGeom prst="rect">
            <a:avLst/>
          </a:prstGeom>
          <a:noFill/>
          <a:ln/>
        </p:spPr>
        <p:txBody>
          <a:bodyPr wrap="square" rtlCol="0" anchor="ctr"/>
          <a:lstStyle/>
          <a:p>
            <a:pPr indent="0" marL="0">
              <a:buNone/>
            </a:pPr>
            <a:r>
              <a:rPr lang="en-US" sz="1200" b="1" spc="250" kern="0" dirty="0">
                <a:solidFill>
                  <a:srgbClr val="B9BDC4"/>
                </a:solidFill>
                <a:latin typeface="+mn-lt" pitchFamily="34" charset="0"/>
                <a:ea typeface="+mn-lt" pitchFamily="34" charset="-122"/>
                <a:cs typeface="+mn-lt" pitchFamily="34" charset="-120"/>
              </a:rPr>
              <a:t>THE MATURE DEBUT</a:t>
            </a:r>
            <a:endParaRPr lang="en-US" sz="1200" dirty="0"/>
          </a:p>
        </p:txBody>
      </p:sp>
      <p:sp>
        <p:nvSpPr>
          <p:cNvPr id="3" name="Text 1"/>
          <p:cNvSpPr/>
          <p:nvPr/>
        </p:nvSpPr>
        <p:spPr>
          <a:xfrm>
            <a:off x="365760" y="868680"/>
            <a:ext cx="2316480" cy="502920"/>
          </a:xfrm>
          <a:prstGeom prst="rect">
            <a:avLst/>
          </a:prstGeom>
          <a:noFill/>
          <a:ln/>
        </p:spPr>
        <p:txBody>
          <a:bodyPr wrap="square" rtlCol="0" anchor="ctr"/>
          <a:lstStyle/>
          <a:p>
            <a:pPr indent="0" marL="0">
              <a:buNone/>
            </a:pPr>
            <a:r>
              <a:rPr lang="en-US" sz="2500" b="1" dirty="0">
                <a:solidFill>
                  <a:schemeClr val="bg1"/>
                </a:solidFill>
                <a:latin typeface="+mj-lt" pitchFamily="34" charset="0"/>
                <a:ea typeface="+mj-lt" pitchFamily="34" charset="-122"/>
                <a:cs typeface="+mj-lt" pitchFamily="34" charset="-120"/>
              </a:rPr>
              <a:t>Vita dei campi</a:t>
            </a:r>
            <a:endParaRPr lang="en-US" sz="2500" dirty="0"/>
          </a:p>
        </p:txBody>
      </p:sp>
      <p:sp>
        <p:nvSpPr>
          <p:cNvPr id="4" name="Text 2"/>
          <p:cNvSpPr/>
          <p:nvPr/>
        </p:nvSpPr>
        <p:spPr>
          <a:xfrm>
            <a:off x="365760" y="3017520"/>
            <a:ext cx="2316480" cy="822960"/>
          </a:xfrm>
          <a:prstGeom prst="rect">
            <a:avLst/>
          </a:prstGeom>
          <a:noFill/>
          <a:ln/>
        </p:spPr>
        <p:txBody>
          <a:bodyPr wrap="square" rtlCol="0" anchor="b"/>
          <a:lstStyle/>
          <a:p>
            <a:pPr indent="0" marL="0">
              <a:buNone/>
            </a:pPr>
            <a:r>
              <a:rPr lang="en-US" sz="4600" b="1" dirty="0">
                <a:solidFill>
                  <a:schemeClr val="bg1"/>
                </a:solidFill>
                <a:latin typeface="+mj-lt" pitchFamily="34" charset="0"/>
                <a:ea typeface="+mj-lt" pitchFamily="34" charset="-122"/>
                <a:cs typeface="+mj-lt" pitchFamily="34" charset="-120"/>
              </a:rPr>
              <a:t>1880</a:t>
            </a:r>
            <a:endParaRPr lang="en-US" sz="4600" dirty="0"/>
          </a:p>
        </p:txBody>
      </p:sp>
      <p:sp>
        <p:nvSpPr>
          <p:cNvPr id="5" name="Text 3"/>
          <p:cNvSpPr/>
          <p:nvPr/>
        </p:nvSpPr>
        <p:spPr>
          <a:xfrm>
            <a:off x="365760" y="3931920"/>
            <a:ext cx="2316480" cy="822960"/>
          </a:xfrm>
          <a:prstGeom prst="rect">
            <a:avLst/>
          </a:prstGeom>
          <a:noFill/>
          <a:ln/>
        </p:spPr>
        <p:txBody>
          <a:bodyPr wrap="square" rtlCol="0" anchor="ctr"/>
          <a:lstStyle/>
          <a:p>
            <a:pPr indent="0" marL="0">
              <a:lnSpc>
                <a:spcPct val="115000"/>
              </a:lnSpc>
              <a:buNone/>
            </a:pPr>
            <a:r>
              <a:rPr lang="en-US" sz="1350" dirty="0">
                <a:solidFill>
                  <a:srgbClr val="B9BDC4"/>
                </a:solidFill>
                <a:latin typeface="+mn-lt" pitchFamily="34" charset="0"/>
                <a:ea typeface="+mn-lt" pitchFamily="34" charset="-122"/>
                <a:cs typeface="+mn-lt" pitchFamily="34" charset="-120"/>
              </a:rPr>
              <a:t>Major critical success</a:t>
            </a:r>
            <a:endParaRPr lang="en-US" sz="1350" dirty="0"/>
          </a:p>
        </p:txBody>
      </p:sp>
      <p:sp>
        <p:nvSpPr>
          <p:cNvPr id="6" name="Text 4"/>
          <p:cNvSpPr/>
          <p:nvPr/>
        </p:nvSpPr>
        <p:spPr>
          <a:xfrm>
            <a:off x="3413760" y="502920"/>
            <a:ext cx="2316480" cy="274320"/>
          </a:xfrm>
          <a:prstGeom prst="rect">
            <a:avLst/>
          </a:prstGeom>
          <a:noFill/>
          <a:ln/>
        </p:spPr>
        <p:txBody>
          <a:bodyPr wrap="square" rtlCol="0" anchor="ctr"/>
          <a:lstStyle/>
          <a:p>
            <a:pPr indent="0" marL="0">
              <a:buNone/>
            </a:pPr>
            <a:r>
              <a:rPr lang="en-US" sz="1200" b="1" spc="250" kern="0" dirty="0">
                <a:solidFill>
                  <a:srgbClr val="D7E4DF"/>
                </a:solidFill>
                <a:latin typeface="+mn-lt" pitchFamily="34" charset="0"/>
                <a:ea typeface="+mn-lt" pitchFamily="34" charset="-122"/>
                <a:cs typeface="+mn-lt" pitchFamily="34" charset="-120"/>
              </a:rPr>
              <a:t>THE MASTERPIECE</a:t>
            </a:r>
            <a:endParaRPr lang="en-US" sz="1200" dirty="0"/>
          </a:p>
        </p:txBody>
      </p:sp>
      <p:sp>
        <p:nvSpPr>
          <p:cNvPr id="7" name="Text 5"/>
          <p:cNvSpPr/>
          <p:nvPr/>
        </p:nvSpPr>
        <p:spPr>
          <a:xfrm>
            <a:off x="3413760" y="868680"/>
            <a:ext cx="2316480" cy="502920"/>
          </a:xfrm>
          <a:prstGeom prst="rect">
            <a:avLst/>
          </a:prstGeom>
          <a:noFill/>
          <a:ln/>
        </p:spPr>
        <p:txBody>
          <a:bodyPr wrap="square" rtlCol="0" anchor="ctr"/>
          <a:lstStyle/>
          <a:p>
            <a:pPr indent="0" marL="0">
              <a:buNone/>
            </a:pPr>
            <a:r>
              <a:rPr lang="en-US" sz="2500" b="1" dirty="0">
                <a:solidFill>
                  <a:schemeClr val="bg1"/>
                </a:solidFill>
                <a:latin typeface="+mj-lt" pitchFamily="34" charset="0"/>
                <a:ea typeface="+mj-lt" pitchFamily="34" charset="-122"/>
                <a:cs typeface="+mj-lt" pitchFamily="34" charset="-120"/>
              </a:rPr>
              <a:t>I Malavoglia</a:t>
            </a:r>
            <a:endParaRPr lang="en-US" sz="2500" dirty="0"/>
          </a:p>
        </p:txBody>
      </p:sp>
      <p:sp>
        <p:nvSpPr>
          <p:cNvPr id="8" name="Text 6"/>
          <p:cNvSpPr/>
          <p:nvPr/>
        </p:nvSpPr>
        <p:spPr>
          <a:xfrm>
            <a:off x="3413760" y="3017520"/>
            <a:ext cx="2316480" cy="822960"/>
          </a:xfrm>
          <a:prstGeom prst="rect">
            <a:avLst/>
          </a:prstGeom>
          <a:noFill/>
          <a:ln/>
        </p:spPr>
        <p:txBody>
          <a:bodyPr wrap="square" rtlCol="0" anchor="b"/>
          <a:lstStyle/>
          <a:p>
            <a:pPr indent="0" marL="0">
              <a:buNone/>
            </a:pPr>
            <a:r>
              <a:rPr lang="en-US" sz="4600" b="1" dirty="0">
                <a:solidFill>
                  <a:schemeClr val="bg1"/>
                </a:solidFill>
                <a:latin typeface="+mj-lt" pitchFamily="34" charset="0"/>
                <a:ea typeface="+mj-lt" pitchFamily="34" charset="-122"/>
                <a:cs typeface="+mj-lt" pitchFamily="34" charset="-120"/>
              </a:rPr>
              <a:t>1881</a:t>
            </a:r>
            <a:endParaRPr lang="en-US" sz="4600" dirty="0"/>
          </a:p>
        </p:txBody>
      </p:sp>
      <p:sp>
        <p:nvSpPr>
          <p:cNvPr id="9" name="Text 7"/>
          <p:cNvSpPr/>
          <p:nvPr/>
        </p:nvSpPr>
        <p:spPr>
          <a:xfrm>
            <a:off x="3413760" y="3931920"/>
            <a:ext cx="2316480" cy="822960"/>
          </a:xfrm>
          <a:prstGeom prst="rect">
            <a:avLst/>
          </a:prstGeom>
          <a:noFill/>
          <a:ln/>
        </p:spPr>
        <p:txBody>
          <a:bodyPr wrap="square" rtlCol="0" anchor="ctr"/>
          <a:lstStyle/>
          <a:p>
            <a:pPr indent="0" marL="0">
              <a:lnSpc>
                <a:spcPct val="115000"/>
              </a:lnSpc>
              <a:buNone/>
            </a:pPr>
            <a:r>
              <a:rPr lang="en-US" sz="1350" dirty="0">
                <a:solidFill>
                  <a:srgbClr val="D7E4DF"/>
                </a:solidFill>
                <a:latin typeface="+mn-lt" pitchFamily="34" charset="0"/>
                <a:ea typeface="+mn-lt" pitchFamily="34" charset="-122"/>
                <a:cs typeface="+mn-lt" pitchFamily="34" charset="-120"/>
              </a:rPr>
              <a:t>Cold reception, later recognised as the masterpiece</a:t>
            </a:r>
            <a:endParaRPr lang="en-US" sz="1350" dirty="0"/>
          </a:p>
        </p:txBody>
      </p:sp>
      <p:sp>
        <p:nvSpPr>
          <p:cNvPr id="10" name="Text 8"/>
          <p:cNvSpPr/>
          <p:nvPr/>
        </p:nvSpPr>
        <p:spPr>
          <a:xfrm>
            <a:off x="6461760" y="502920"/>
            <a:ext cx="2316480" cy="274320"/>
          </a:xfrm>
          <a:prstGeom prst="rect">
            <a:avLst/>
          </a:prstGeom>
          <a:noFill/>
          <a:ln/>
        </p:spPr>
        <p:txBody>
          <a:bodyPr wrap="square" rtlCol="0" anchor="ctr"/>
          <a:lstStyle/>
          <a:p>
            <a:pPr indent="0" marL="0">
              <a:buNone/>
            </a:pPr>
            <a:r>
              <a:rPr lang="en-US" sz="1200" b="1" spc="250" kern="0" dirty="0">
                <a:solidFill>
                  <a:schemeClr val="tx2"/>
                </a:solidFill>
                <a:latin typeface="+mn-lt" pitchFamily="34" charset="0"/>
                <a:ea typeface="+mn-lt" pitchFamily="34" charset="-122"/>
                <a:cs typeface="+mn-lt" pitchFamily="34" charset="-120"/>
              </a:rPr>
              <a:t>THE CONFIRMATION</a:t>
            </a:r>
            <a:endParaRPr lang="en-US" sz="1200" dirty="0"/>
          </a:p>
        </p:txBody>
      </p:sp>
      <p:sp>
        <p:nvSpPr>
          <p:cNvPr id="11" name="Text 9"/>
          <p:cNvSpPr/>
          <p:nvPr/>
        </p:nvSpPr>
        <p:spPr>
          <a:xfrm>
            <a:off x="6461760" y="868680"/>
            <a:ext cx="2316480" cy="502920"/>
          </a:xfrm>
          <a:prstGeom prst="rect">
            <a:avLst/>
          </a:prstGeom>
          <a:noFill/>
          <a:ln/>
        </p:spPr>
        <p:txBody>
          <a:bodyPr wrap="square" rtlCol="0" anchor="ctr"/>
          <a:lstStyle/>
          <a:p>
            <a:pPr indent="0" marL="0">
              <a:buNone/>
            </a:pPr>
            <a:r>
              <a:rPr lang="en-US" sz="2500" b="1" dirty="0">
                <a:solidFill>
                  <a:schemeClr val="accent1"/>
                </a:solidFill>
                <a:latin typeface="+mj-lt" pitchFamily="34" charset="0"/>
                <a:ea typeface="+mj-lt" pitchFamily="34" charset="-122"/>
                <a:cs typeface="+mj-lt" pitchFamily="34" charset="-120"/>
              </a:rPr>
              <a:t>Gesualdo</a:t>
            </a:r>
            <a:endParaRPr lang="en-US" sz="2500" dirty="0"/>
          </a:p>
        </p:txBody>
      </p:sp>
      <p:sp>
        <p:nvSpPr>
          <p:cNvPr id="12" name="Text 10"/>
          <p:cNvSpPr/>
          <p:nvPr/>
        </p:nvSpPr>
        <p:spPr>
          <a:xfrm>
            <a:off x="6461760" y="3017520"/>
            <a:ext cx="2316480" cy="822960"/>
          </a:xfrm>
          <a:prstGeom prst="rect">
            <a:avLst/>
          </a:prstGeom>
          <a:noFill/>
          <a:ln/>
        </p:spPr>
        <p:txBody>
          <a:bodyPr wrap="square" rtlCol="0" anchor="b"/>
          <a:lstStyle/>
          <a:p>
            <a:pPr indent="0" marL="0">
              <a:buNone/>
            </a:pPr>
            <a:r>
              <a:rPr lang="en-US" sz="4600" b="1" dirty="0">
                <a:solidFill>
                  <a:schemeClr val="accent1"/>
                </a:solidFill>
                <a:latin typeface="+mj-lt" pitchFamily="34" charset="0"/>
                <a:ea typeface="+mj-lt" pitchFamily="34" charset="-122"/>
                <a:cs typeface="+mj-lt" pitchFamily="34" charset="-120"/>
              </a:rPr>
              <a:t>1889</a:t>
            </a:r>
            <a:endParaRPr lang="en-US" sz="4600" dirty="0"/>
          </a:p>
        </p:txBody>
      </p:sp>
      <p:sp>
        <p:nvSpPr>
          <p:cNvPr id="13" name="Text 11"/>
          <p:cNvSpPr/>
          <p:nvPr/>
        </p:nvSpPr>
        <p:spPr>
          <a:xfrm>
            <a:off x="6461760" y="3931920"/>
            <a:ext cx="2316480" cy="822960"/>
          </a:xfrm>
          <a:prstGeom prst="rect">
            <a:avLst/>
          </a:prstGeom>
          <a:noFill/>
          <a:ln/>
        </p:spPr>
        <p:txBody>
          <a:bodyPr wrap="square" rtlCol="0" anchor="ctr"/>
          <a:lstStyle/>
          <a:p>
            <a:pPr indent="0" marL="0">
              <a:lnSpc>
                <a:spcPct val="115000"/>
              </a:lnSpc>
              <a:buNone/>
            </a:pPr>
            <a:r>
              <a:rPr lang="en-US" sz="1350" dirty="0">
                <a:solidFill>
                  <a:schemeClr val="tx2"/>
                </a:solidFill>
                <a:latin typeface="+mn-lt" pitchFamily="34" charset="0"/>
                <a:ea typeface="+mn-lt" pitchFamily="34" charset="-122"/>
                <a:cs typeface="+mn-lt" pitchFamily="34" charset="-120"/>
              </a:rPr>
              <a:t>Excellent critical reception</a:t>
            </a:r>
            <a:endParaRPr lang="en-US" sz="135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THE CYCLE OF THE VANQUISHED</a:t>
            </a:r>
            <a:endParaRPr lang="en-US" sz="1300" dirty="0"/>
          </a:p>
        </p:txBody>
      </p:sp>
      <p:sp>
        <p:nvSpPr>
          <p:cNvPr id="3" name="Shape 1"/>
          <p:cNvSpPr/>
          <p:nvPr/>
        </p:nvSpPr>
        <p:spPr>
          <a:xfrm>
            <a:off x="640080" y="2926080"/>
            <a:ext cx="7863840" cy="0"/>
          </a:xfrm>
          <a:prstGeom prst="line">
            <a:avLst/>
          </a:prstGeom>
          <a:noFill/>
          <a:ln w="31750">
            <a:solidFill>
              <a:schemeClr val="accent1"/>
            </a:solidFill>
            <a:prstDash val="sysDot"/>
          </a:ln>
        </p:spPr>
      </p:sp>
      <p:sp>
        <p:nvSpPr>
          <p:cNvPr id="4" name="Shape 2"/>
          <p:cNvSpPr/>
          <p:nvPr/>
        </p:nvSpPr>
        <p:spPr>
          <a:xfrm>
            <a:off x="521208" y="2807208"/>
            <a:ext cx="237744" cy="237744"/>
          </a:xfrm>
          <a:prstGeom prst="ellipse">
            <a:avLst/>
          </a:prstGeom>
          <a:solidFill>
            <a:schemeClr val="accent1"/>
          </a:solidFill>
          <a:ln w="12700">
            <a:solidFill>
              <a:schemeClr val="accent1"/>
            </a:solidFill>
            <a:prstDash val="solid"/>
          </a:ln>
        </p:spPr>
      </p:sp>
      <p:sp>
        <p:nvSpPr>
          <p:cNvPr id="5" name="Text 3"/>
          <p:cNvSpPr/>
          <p:nvPr/>
        </p:nvSpPr>
        <p:spPr>
          <a:xfrm>
            <a:off x="13716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1878</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Announced, as La marea</a:t>
            </a:r>
            <a:endParaRPr lang="en-US" sz="1400" dirty="0"/>
          </a:p>
        </p:txBody>
      </p:sp>
      <p:sp>
        <p:nvSpPr>
          <p:cNvPr id="6" name="Shape 4"/>
          <p:cNvSpPr/>
          <p:nvPr/>
        </p:nvSpPr>
        <p:spPr>
          <a:xfrm>
            <a:off x="4453128" y="2807208"/>
            <a:ext cx="237744" cy="237744"/>
          </a:xfrm>
          <a:prstGeom prst="ellipse">
            <a:avLst/>
          </a:prstGeom>
          <a:solidFill>
            <a:schemeClr val="accent1"/>
          </a:solidFill>
          <a:ln w="12700">
            <a:solidFill>
              <a:schemeClr val="accent1"/>
            </a:solidFill>
            <a:prstDash val="solid"/>
          </a:ln>
        </p:spPr>
      </p:sp>
      <p:sp>
        <p:nvSpPr>
          <p:cNvPr id="7" name="Text 5"/>
          <p:cNvSpPr/>
          <p:nvPr/>
        </p:nvSpPr>
        <p:spPr>
          <a:xfrm>
            <a:off x="347472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1881-1889</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Two novels completed</a:t>
            </a:r>
            <a:endParaRPr lang="en-US" sz="1400" dirty="0"/>
          </a:p>
        </p:txBody>
      </p:sp>
      <p:sp>
        <p:nvSpPr>
          <p:cNvPr id="8" name="Shape 6"/>
          <p:cNvSpPr/>
          <p:nvPr/>
        </p:nvSpPr>
        <p:spPr>
          <a:xfrm>
            <a:off x="8385048" y="2807208"/>
            <a:ext cx="237744" cy="237744"/>
          </a:xfrm>
          <a:prstGeom prst="ellipse">
            <a:avLst/>
          </a:prstGeom>
          <a:solidFill>
            <a:schemeClr val="accent2"/>
          </a:solidFill>
          <a:ln w="25400">
            <a:solidFill>
              <a:schemeClr val="accent1"/>
            </a:solidFill>
            <a:prstDash val="solid"/>
          </a:ln>
        </p:spPr>
      </p:sp>
      <p:sp>
        <p:nvSpPr>
          <p:cNvPr id="9" name="Text 7"/>
          <p:cNvSpPr/>
          <p:nvPr/>
        </p:nvSpPr>
        <p:spPr>
          <a:xfrm>
            <a:off x="681228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Duchessa di Leyra</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Only a few pages survive</a:t>
            </a:r>
            <a:endParaRPr lang="en-US" sz="1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E58278"/>
                </a:solidFill>
                <a:latin typeface="+mj-lt" pitchFamily="34" charset="0"/>
                <a:ea typeface="+mj-lt" pitchFamily="34" charset="-122"/>
                <a:cs typeface="+mj-lt" pitchFamily="34" charset="-120"/>
              </a:rPr>
              <a:t>MYTH BUSTED</a:t>
            </a:r>
            <a:endParaRPr lang="en-US" sz="1300" dirty="0"/>
          </a:p>
        </p:txBody>
      </p:sp>
      <p:sp>
        <p:nvSpPr>
          <p:cNvPr id="3" name="Text 1"/>
          <p:cNvSpPr/>
          <p:nvPr/>
        </p:nvSpPr>
        <p:spPr>
          <a:xfrm>
            <a:off x="548640" y="1371600"/>
            <a:ext cx="8046720" cy="1920240"/>
          </a:xfrm>
          <a:prstGeom prst="rect">
            <a:avLst/>
          </a:prstGeom>
          <a:noFill/>
          <a:ln/>
        </p:spPr>
        <p:txBody>
          <a:bodyPr wrap="square" rtlCol="0" anchor="b"/>
          <a:lstStyle/>
          <a:p>
            <a:pPr indent="0" marL="0">
              <a:lnSpc>
                <a:spcPct val="105000"/>
              </a:lnSpc>
              <a:buNone/>
            </a:pPr>
            <a:r>
              <a:rPr lang="en-US" sz="5000" b="1" dirty="0">
                <a:solidFill>
                  <a:schemeClr val="bg1"/>
                </a:solidFill>
                <a:latin typeface="+mj-lt" pitchFamily="34" charset="0"/>
                <a:ea typeface="+mj-lt" pitchFamily="34" charset="-122"/>
                <a:cs typeface="+mj-lt" pitchFamily="34" charset="-120"/>
              </a:rPr>
              <a:t>Zola's novel sparked a project that became entirely Sicilian</a:t>
            </a:r>
            <a:endParaRPr lang="en-US" sz="5000" dirty="0"/>
          </a:p>
        </p:txBody>
      </p:sp>
      <p:sp>
        <p:nvSpPr>
          <p:cNvPr id="4" name="Text 2"/>
          <p:cNvSpPr/>
          <p:nvPr/>
        </p:nvSpPr>
        <p:spPr>
          <a:xfrm>
            <a:off x="548640" y="3474720"/>
            <a:ext cx="7498080" cy="1005840"/>
          </a:xfrm>
          <a:prstGeom prst="rect">
            <a:avLst/>
          </a:prstGeom>
          <a:noFill/>
          <a:ln/>
        </p:spPr>
        <p:txBody>
          <a:bodyPr wrap="square" rtlCol="0" anchor="ctr"/>
          <a:lstStyle/>
          <a:p>
            <a:pPr indent="0" marL="0">
              <a:lnSpc>
                <a:spcPct val="125000"/>
              </a:lnSpc>
              <a:buNone/>
            </a:pPr>
            <a:r>
              <a:rPr lang="en-US" sz="1750" dirty="0">
                <a:solidFill>
                  <a:srgbClr val="D8D6CF"/>
                </a:solidFill>
                <a:latin typeface="+mn-lt" pitchFamily="34" charset="0"/>
                <a:ea typeface="+mn-lt" pitchFamily="34" charset="-122"/>
                <a:cs typeface="+mn-lt" pitchFamily="34" charset="-120"/>
              </a:rPr>
              <a:t>Verga and Capuana </a:t>
            </a:r>
            <a:pPr indent="0" marL="0">
              <a:lnSpc>
                <a:spcPct val="125000"/>
              </a:lnSpc>
              <a:buNone/>
            </a:pPr>
            <a:r>
              <a:rPr lang="en-US" sz="1750" b="1" dirty="0">
                <a:solidFill>
                  <a:schemeClr val="bg1"/>
                </a:solidFill>
                <a:latin typeface="+mn-lt" pitchFamily="34" charset="0"/>
                <a:ea typeface="+mn-lt" pitchFamily="34" charset="-122"/>
                <a:cs typeface="+mn-lt" pitchFamily="34" charset="-120"/>
              </a:rPr>
              <a:t>set aside Zola's scientific ambitions</a:t>
            </a:r>
            <a:pPr indent="0" marL="0">
              <a:lnSpc>
                <a:spcPct val="125000"/>
              </a:lnSpc>
              <a:buNone/>
            </a:pPr>
            <a:r>
              <a:rPr lang="en-US" sz="1750" dirty="0">
                <a:solidFill>
                  <a:srgbClr val="D8D6CF"/>
                </a:solidFill>
                <a:latin typeface="+mn-lt" pitchFamily="34" charset="0"/>
                <a:ea typeface="+mn-lt" pitchFamily="34" charset="-122"/>
                <a:cs typeface="+mn-lt" pitchFamily="34" charset="-120"/>
              </a:rPr>
              <a:t>, gave more weight to the craft of writing itself, and moved the setting from factory districts to the Sicilian countryside.</a:t>
            </a:r>
            <a:endParaRPr lang="en-US" sz="17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6"/>
                </a:solidFill>
                <a:latin typeface="+mj-lt" pitchFamily="34" charset="0"/>
                <a:ea typeface="+mj-lt" pitchFamily="34" charset="-122"/>
                <a:cs typeface="+mj-lt" pitchFamily="34" charset="-120"/>
              </a:rPr>
              <a:t>TO THE CLASS</a:t>
            </a:r>
            <a:endParaRPr lang="en-US" sz="1300" dirty="0"/>
          </a:p>
        </p:txBody>
      </p:sp>
      <p:sp>
        <p:nvSpPr>
          <p:cNvPr id="3" name="Text 1"/>
          <p:cNvSpPr/>
          <p:nvPr/>
        </p:nvSpPr>
        <p:spPr>
          <a:xfrm>
            <a:off x="548640" y="960120"/>
            <a:ext cx="7863840" cy="914400"/>
          </a:xfrm>
          <a:prstGeom prst="rect">
            <a:avLst/>
          </a:prstGeom>
          <a:noFill/>
          <a:ln/>
        </p:spPr>
        <p:txBody>
          <a:bodyPr wrap="square" rtlCol="0" anchor="t"/>
          <a:lstStyle/>
          <a:p>
            <a:pPr indent="0" marL="0">
              <a:buNone/>
            </a:pPr>
            <a:r>
              <a:rPr lang="en-US" sz="3000" b="1" dirty="0">
                <a:solidFill>
                  <a:schemeClr val="tx1"/>
                </a:solidFill>
                <a:latin typeface="+mj-lt" pitchFamily="34" charset="0"/>
                <a:ea typeface="+mj-lt" pitchFamily="34" charset="-122"/>
                <a:cs typeface="+mj-lt" pitchFamily="34" charset="-120"/>
              </a:rPr>
              <a:t>In what year was Giovanni Verga born?</a:t>
            </a:r>
            <a:endParaRPr lang="en-US" sz="3000" dirty="0"/>
          </a:p>
        </p:txBody>
      </p:sp>
      <p:sp>
        <p:nvSpPr>
          <p:cNvPr id="4" name="Text 2"/>
          <p:cNvSpPr/>
          <p:nvPr/>
        </p:nvSpPr>
        <p:spPr>
          <a:xfrm>
            <a:off x="548640" y="214884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A</a:t>
            </a:r>
            <a:pPr indent="0" marL="0">
              <a:buNone/>
            </a:pPr>
            <a:r>
              <a:rPr lang="en-US" sz="1600" dirty="0">
                <a:solidFill>
                  <a:schemeClr val="tx1"/>
                </a:solidFill>
                <a:latin typeface="+mn-lt" pitchFamily="34" charset="0"/>
                <a:ea typeface="+mn-lt" pitchFamily="34" charset="-122"/>
                <a:cs typeface="+mn-lt" pitchFamily="34" charset="-120"/>
              </a:rPr>
              <a:t>   1840</a:t>
            </a:r>
            <a:endParaRPr lang="en-US" sz="1800" dirty="0"/>
          </a:p>
        </p:txBody>
      </p:sp>
      <p:sp>
        <p:nvSpPr>
          <p:cNvPr id="5" name="Text 3"/>
          <p:cNvSpPr/>
          <p:nvPr/>
        </p:nvSpPr>
        <p:spPr>
          <a:xfrm>
            <a:off x="548640" y="292608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B</a:t>
            </a:r>
            <a:pPr indent="0" marL="0">
              <a:buNone/>
            </a:pPr>
            <a:r>
              <a:rPr lang="en-US" sz="1600" dirty="0">
                <a:solidFill>
                  <a:schemeClr val="tx1"/>
                </a:solidFill>
                <a:latin typeface="+mn-lt" pitchFamily="34" charset="0"/>
                <a:ea typeface="+mn-lt" pitchFamily="34" charset="-122"/>
                <a:cs typeface="+mn-lt" pitchFamily="34" charset="-120"/>
              </a:rPr>
              <a:t>   1878</a:t>
            </a:r>
            <a:endParaRPr lang="en-US" sz="1800" dirty="0"/>
          </a:p>
        </p:txBody>
      </p:sp>
      <p:sp>
        <p:nvSpPr>
          <p:cNvPr id="6" name="Text 4"/>
          <p:cNvSpPr/>
          <p:nvPr/>
        </p:nvSpPr>
        <p:spPr>
          <a:xfrm>
            <a:off x="548640" y="370332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C</a:t>
            </a:r>
            <a:pPr indent="0" marL="0">
              <a:buNone/>
            </a:pPr>
            <a:r>
              <a:rPr lang="en-US" sz="1600" dirty="0">
                <a:solidFill>
                  <a:schemeClr val="tx1"/>
                </a:solidFill>
                <a:latin typeface="+mn-lt" pitchFamily="34" charset="0"/>
                <a:ea typeface="+mn-lt" pitchFamily="34" charset="-122"/>
                <a:cs typeface="+mn-lt" pitchFamily="34" charset="-120"/>
              </a:rPr>
              <a:t>   1922</a:t>
            </a:r>
            <a:endParaRPr lang="en-US" sz="18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READ MORE</a:t>
            </a:r>
            <a:endParaRPr lang="en-US" sz="1300" dirty="0"/>
          </a:p>
        </p:txBody>
      </p:sp>
      <p:sp>
        <p:nvSpPr>
          <p:cNvPr id="3" name="Text 1"/>
          <p:cNvSpPr/>
          <p:nvPr/>
        </p:nvSpPr>
        <p:spPr>
          <a:xfrm>
            <a:off x="548640" y="1463040"/>
            <a:ext cx="8046720" cy="1554480"/>
          </a:xfrm>
          <a:prstGeom prst="rect">
            <a:avLst/>
          </a:prstGeom>
          <a:noFill/>
          <a:ln/>
        </p:spPr>
        <p:txBody>
          <a:bodyPr wrap="square" rtlCol="0" anchor="b"/>
          <a:lstStyle/>
          <a:p>
            <a:pPr indent="0" marL="0">
              <a:lnSpc>
                <a:spcPct val="108000"/>
              </a:lnSpc>
              <a:buNone/>
            </a:pPr>
            <a:r>
              <a:rPr lang="en-US" sz="4000" b="1" dirty="0">
                <a:solidFill>
                  <a:schemeClr val="bg1"/>
                </a:solidFill>
                <a:latin typeface="+mj-lt" pitchFamily="34" charset="0"/>
                <a:ea typeface="+mj-lt" pitchFamily="34" charset="-122"/>
                <a:cs typeface="+mj-lt" pitchFamily="34" charset="-120"/>
              </a:rPr>
              <a:t>Clear in 30 seconds.</a:t>
            </a:r>
            <a:endParaRPr lang="en-US" sz="4000" dirty="0"/>
          </a:p>
          <a:p>
            <a:pPr indent="0" marL="0">
              <a:lnSpc>
                <a:spcPct val="108000"/>
              </a:lnSpc>
              <a:buNone/>
            </a:pPr>
            <a:r>
              <a:rPr lang="en-US" sz="4000" b="1" dirty="0">
                <a:solidFill>
                  <a:schemeClr val="bg1"/>
                </a:solidFill>
                <a:latin typeface="+mj-lt" pitchFamily="34" charset="0"/>
                <a:ea typeface="+mj-lt" pitchFamily="34" charset="-122"/>
                <a:cs typeface="+mj-lt" pitchFamily="34" charset="-120"/>
              </a:rPr>
              <a:t>Yours in 10 minutes.</a:t>
            </a:r>
            <a:endParaRPr lang="en-US" sz="4000" dirty="0"/>
          </a:p>
        </p:txBody>
      </p:sp>
      <p:sp>
        <p:nvSpPr>
          <p:cNvPr id="4" name="Text 2"/>
          <p:cNvSpPr/>
          <p:nvPr/>
        </p:nvSpPr>
        <p:spPr>
          <a:xfrm>
            <a:off x="548640" y="3200400"/>
            <a:ext cx="8046720" cy="548640"/>
          </a:xfrm>
          <a:prstGeom prst="rect">
            <a:avLst/>
          </a:prstGeom>
          <a:noFill/>
          <a:ln/>
        </p:spPr>
        <p:txBody>
          <a:bodyPr wrap="square" rtlCol="0" anchor="ctr"/>
          <a:lstStyle/>
          <a:p>
            <a:pPr indent="0" marL="0">
              <a:buNone/>
            </a:pPr>
            <a:r>
              <a:rPr lang="en-US" sz="1700" dirty="0">
                <a:solidFill>
                  <a:srgbClr val="D7E4DF"/>
                </a:solidFill>
                <a:latin typeface="+mn-lt" pitchFamily="34" charset="0"/>
                <a:ea typeface="+mn-lt" pitchFamily="34" charset="-122"/>
                <a:cs typeface="+mn-lt" pitchFamily="34" charset="-120"/>
              </a:rPr>
              <a:t>Read the full Recap on Recaplica </a:t>
            </a:r>
            <a:pPr indent="0" marL="0">
              <a:buNone/>
            </a:pPr>
            <a:r>
              <a:rPr lang="en-US" sz="1700" b="1" dirty="0">
                <a:solidFill>
                  <a:schemeClr val="bg1"/>
                </a:solidFill>
                <a:latin typeface="+mn-lt" pitchFamily="34" charset="0"/>
                <a:ea typeface="+mn-lt" pitchFamily="34" charset="-122"/>
                <a:cs typeface="+mn-lt" pitchFamily="34" charset="-120"/>
              </a:rPr>
              <a:t>recaplica.com/en/literature/giovanni-verga-verismo/</a:t>
            </a:r>
            <a:endParaRPr lang="en-US" sz="1700" dirty="0"/>
          </a:p>
        </p:txBody>
      </p:sp>
      <p:sp>
        <p:nvSpPr>
          <p:cNvPr id="5" name="Text 3"/>
          <p:cNvSpPr/>
          <p:nvPr/>
        </p:nvSpPr>
        <p:spPr>
          <a:xfrm>
            <a:off x="548640" y="4251960"/>
            <a:ext cx="8046720" cy="685800"/>
          </a:xfrm>
          <a:prstGeom prst="rect">
            <a:avLst/>
          </a:prstGeom>
          <a:noFill/>
          <a:ln/>
        </p:spPr>
        <p:txBody>
          <a:bodyPr wrap="square" rtlCol="0" anchor="ctr"/>
          <a:lstStyle/>
          <a:p>
            <a:pPr indent="0" marL="0">
              <a:lnSpc>
                <a:spcPct val="125000"/>
              </a:lnSpc>
              <a:buNone/>
            </a:pPr>
            <a:r>
              <a:rPr lang="en-US" sz="1250" b="1" dirty="0">
                <a:solidFill>
                  <a:schemeClr val="tx1"/>
                </a:solidFill>
                <a:latin typeface="+mn-lt" pitchFamily="34" charset="0"/>
                <a:ea typeface="+mn-lt" pitchFamily="34" charset="-122"/>
                <a:cs typeface="+mn-lt" pitchFamily="34" charset="-120"/>
              </a:rPr>
              <a:t>Sources: </a:t>
            </a:r>
            <a:pPr indent="0" marL="0">
              <a:lnSpc>
                <a:spcPct val="125000"/>
              </a:lnSpc>
              <a:buNone/>
            </a:pPr>
            <a:r>
              <a:rPr lang="en-US" sz="1250" dirty="0">
                <a:solidFill>
                  <a:schemeClr val="tx2"/>
                </a:solidFill>
                <a:latin typeface="+mn-lt" pitchFamily="34" charset="0"/>
                <a:ea typeface="+mn-lt" pitchFamily="34" charset="-122"/>
                <a:cs typeface="+mn-lt" pitchFamily="34" charset="-120"/>
              </a:rPr>
              <a:t>Treccani · Encyclopedia.com · Wikipedia (EN)</a:t>
            </a:r>
            <a:endParaRPr lang="en-US" sz="1250" dirty="0"/>
          </a:p>
        </p:txBody>
      </p:sp>
    </p:spTree>
  </p:cSld>
  <p:clrMapOvr>
    <a:masterClrMapping/>
  </p:clrMapOvr>
</p:sld>
</file>

<file path=ppt/theme/theme1.xml><?xml version="1.0" encoding="utf-8"?>
<a:theme xmlns:a="http://schemas.openxmlformats.org/drawingml/2006/main" name="Recaplica">
  <a:themeElements>
    <a:clrScheme name="Recaplica">
      <a:dk1>
        <a:srgbClr val="161D27"/>
      </a:dk1>
      <a:lt1>
        <a:srgbClr val="FAF8F3"/>
      </a:lt1>
      <a:dk2>
        <a:srgbClr val="56616E"/>
      </a:dk2>
      <a:lt2>
        <a:srgbClr val="FFFFFF"/>
      </a:lt2>
      <a:accent1>
        <a:srgbClr val="0B6B5C"/>
      </a:accent1>
      <a:accent2>
        <a:srgbClr val="FFD435"/>
      </a:accent2>
      <a:accent3>
        <a:srgbClr val="2C4A9E"/>
      </a:accent3>
      <a:accent4>
        <a:srgbClr val="4F6414"/>
      </a:accent4>
      <a:accent5>
        <a:srgbClr val="A12B22"/>
      </a:accent5>
      <a:accent6>
        <a:srgbClr val="8A4B10"/>
      </a:accent6>
      <a:hlink>
        <a:srgbClr val="0B6B5C"/>
      </a:hlink>
      <a:folHlink>
        <a:srgbClr val="084F44"/>
      </a:folHlink>
    </a:clrScheme>
    <a:fontScheme name="Recaplica">
      <a:majorFont>
        <a:latin typeface="Bricolage Grotesque"/>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tkinson Hyperlegible"/>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10</Slides>
  <Notes>10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10</vt:i4>
      </vt:variant>
    </vt:vector>
  </HeadingPairs>
  <TitlesOfParts>
    <vt:vector size="13"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vector>
  </TitlesOfParts>
  <Company>recaplica.com</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Giovanni Verga and Verismo: Life, Works and Key Traits — Recap</dc:title>
  <dc:subject>PptxGenJS Presentation</dc:subject>
  <dc:creator>Recaplica</dc:creator>
  <cp:lastModifiedBy>Recaplica</cp:lastModifiedBy>
  <cp:revision>1</cp:revision>
  <dcterms:created xsi:type="dcterms:W3CDTF">2026-09-20T19:29:34Z</dcterms:created>
  <dcterms:modified xsi:type="dcterms:W3CDTF">2026-09-20T19:29:34Z</dcterms:modified>
</cp:coreProperties>
</file>