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Divine Comedy is the poem Dante Alighieri wrote in exile, between 1308 and 1321: an imagined journey through the three realms of the Christian afterlife. Today we will look at who Dante was, how the poem is built, the journey with its three guides, and the story of the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with the traveller lost in a dark wood — the "selva oscura". He gets out by descending through Hell, climbing the mountain of Purgatory and rising through the heavens of Paradise to the Empyrean. The traveller is Dante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Dante was a White Guelph. He served among Florence's priors in 1300, from 15 June to 15 August, and during that term the leaders of both city factions were banished. When the Blacks took power the reckoning came: a first sentence on 17 January 1302 and, on 10 March, perpetual exile under threat of death if he returned. He spent the rest of his life as a guest at various courts and died in Ravenna.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is 100 cantos because the first canto of Inferno acts as a prologue to the whole poem, bringing that canticle to 34; Purgatorio and Paradiso have 33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realm is organized around the number nine: nine circles in Hell, nine zones on the mountain of Purgatory, nine heavens in Paradise, with the Empyrean beyond the last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canto XI Virgil explains the hierarchy by citing Aristotle's Ethics: incontinence, malice and bestiality. Incontinence is the mildest and sits in the upper circles; malice is carried out either by force or by fraud, and fraud is the worst because it is "de l'uom proprio male" — an evil peculiar to human beings, taking the intelligence only humans have. That is why the fraudulent sit in the lowest 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Terza rima: tercets of hendecasyllables in interlocking rhyme (ABA, BCB, CDC...), where the middle line of each tercet supplies the rhyme for the next. Dante was the first poet to use it, and it holds the poem together like a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lasts seven days and begins on the evening of Good Friday 1300, when Dante is about to turn 35 — the midpoint of a life, going by the biblical span of seventy years. On the final stretch, in the Empyrean, the guide is St Bernard.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 identifies Beatrice with Bice di Folco Portinari, who died on 8 June 1290. Virgil accompanies Dante from Hell to the summit of Purgatory; there the role passes to Beatrice, and in the Empyrean St Bernard takes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"tragedy" and "comedy" classified two things at once: how the story turns out — badly in tragedy, well in comedy — and the register, refined in the first and plainer and more everyday in the second. Making anyone laugh has nothing to do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adjective "divine" first appears in Boccaccio, the poet's admirer and earliest biographer, and only became a stable part of the title after it was printed on the title page of the Venetian edition of 1555, edited by Ludovico Dolce — more than two centuries after the author's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600 surviving manuscripts carry the text of the Comedy; the oldest dated one is codex Landiano 190 in Piacenza, from 1336. Dantedì falls on 25 March, the date some scholars identify as the start of the otherworldly journey; it was established in 2020.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Virgil guides Dante through Hell and Purgatory; in Paradise the role passes to Beatrice, and in the Empyrean, the final stage, St Bernard takes over. If there is time, a second question from the Recap quiz: true or false — Dante himself gave his poem the title "Divine Comedy"? (False: he called it Comedìa.)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Divine Comedy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Dante's journey, from exile to the Empyrean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3603092" y="2154276"/>
            <a:ext cx="199064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Nel mezzo del cammin di nostra vita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mi ritrovai per una selva oscura,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ché la diritta via era smarrita.</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INFERNO · CANTO I · LINES 1–3</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in exile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architecture of numbers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and the three guides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title and the reception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poet in exile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Florence, the factions, a sentence with no way back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Dante Alighieri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1265 – 1321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Florence, between May and June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Among the city's priors, for two months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Sentenced to perpetual exile: he never returned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Ravenna, far from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An architecture of numbers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canticles, one hundred cantos, a chain of rhymes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POEM BUILT WITH A RULER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Inferno, Purgatorio, Paradiso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prologue + 33 per realm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 locked together by terza rima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DESCENDING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Inferno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Nine circles, ever graver sins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CLIMBING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Purgatorio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Nine zones, a mountain to climb</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RISING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Paradiso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33</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Nine heavens, and the Empyrean beyond the last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326994" y="2106016"/>
            <a:ext cx="158643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fraud sit lowest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OF RHYMES</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0" name="Text 8"/>
          <p:cNvSpPr/>
          <p:nvPr/>
        </p:nvSpPr>
        <p:spPr>
          <a:xfrm>
            <a:off x="67665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1" name="Text 9"/>
          <p:cNvSpPr/>
          <p:nvPr/>
        </p:nvSpPr>
        <p:spPr>
          <a:xfrm>
            <a:off x="177393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4" name="Text 12"/>
          <p:cNvSpPr/>
          <p:nvPr/>
        </p:nvSpPr>
        <p:spPr>
          <a:xfrm>
            <a:off x="1773936" y="3465576"/>
            <a:ext cx="566928" cy="566928"/>
          </a:xfrm>
          <a:prstGeom prst="ellipse">
            <a:avLst/>
          </a:prstGeom>
          <a:solidFill>
            <a:schemeClr val="accent5"/>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D</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The middle line</a:t>
            </a:r>
            <a:pPr indent="0" marL="0">
              <a:lnSpc>
                <a:spcPct val="120000"/>
              </a:lnSpc>
              <a:buNone/>
            </a:pPr>
            <a:r>
              <a:rPr lang="en-US" sz="1550" dirty="0">
                <a:solidFill>
                  <a:schemeClr val="tx1"/>
                </a:solidFill>
                <a:latin typeface="+mn-lt" pitchFamily="34" charset="0"/>
                <a:ea typeface="+mn-lt" pitchFamily="34" charset="-122"/>
                <a:cs typeface="+mn-lt" pitchFamily="34" charset="-120"/>
              </a:rPr>
              <a:t> of each tercet sets the rhyme for the next, a chain 14,233 lines long</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Hendecasyllables</a:t>
            </a:r>
            <a:pPr indent="0" marL="0">
              <a:lnSpc>
                <a:spcPct val="120000"/>
              </a:lnSpc>
              <a:buNone/>
            </a:pPr>
            <a:r>
              <a:rPr lang="en-US" sz="1550" dirty="0">
                <a:solidFill>
                  <a:schemeClr val="tx1"/>
                </a:solidFill>
                <a:latin typeface="+mn-lt" pitchFamily="34" charset="0"/>
                <a:ea typeface="+mn-lt" pitchFamily="34" charset="-122"/>
                <a:cs typeface="+mn-lt" pitchFamily="34" charset="-120"/>
              </a:rPr>
              <a:t> eleven syllables per line</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Dante was the first</a:t>
            </a:r>
            <a:pPr indent="0" marL="0">
              <a:lnSpc>
                <a:spcPct val="120000"/>
              </a:lnSpc>
              <a:buNone/>
            </a:pPr>
            <a:r>
              <a:rPr lang="en-US" sz="1550" dirty="0">
                <a:solidFill>
                  <a:schemeClr val="tx1"/>
                </a:solidFill>
                <a:latin typeface="+mn-lt" pitchFamily="34" charset="0"/>
                <a:ea typeface="+mn-lt" pitchFamily="34" charset="-122"/>
                <a:cs typeface="+mn-lt" pitchFamily="34" charset="-120"/>
              </a:rPr>
              <a:t> to use the form</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The journey and the three guides</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Seven days, from the dark wood to the Empyrean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DAYS, FROM GOOD FRIDAY 1300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Virgil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Hell to the summit of Purgatory</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Beatrice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the nine heavens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Dark wood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Earthly Paradise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handover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Empyrean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destination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GUIDES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Virgil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Roman poet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Hell to the summit of Purgatory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Beatrice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Bice Portinari, by tradition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the Earthly Paradise, through the heavens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 Bernard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final guide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the Empyrean, to the vision of God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title and the reception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«Comedìa», and who made it «divine»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«COMEDÌA»?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Tragedy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Badly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LANGUAGE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Elevated, refined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Comedìa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Well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LANGUAGE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Plain, everyday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poem starts in a dark wood and ends with the vision of God: it ends well.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Dante never wrote «divine».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own title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Comedìa</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adjective is Boccaccio's tribute, and it entered the title page for good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1555</a:t>
            </a:r>
            <a:pPr indent="0" marL="0">
              <a:lnSpc>
                <a:spcPct val="125000"/>
              </a:lnSpc>
              <a:buNone/>
            </a:pPr>
            <a:r>
              <a:rPr lang="en-US" sz="1750" dirty="0">
                <a:solidFill>
                  <a:srgbClr val="D8D6CF"/>
                </a:solidFill>
                <a:latin typeface="+mn-lt" pitchFamily="34" charset="0"/>
                <a:ea typeface="+mn-lt" pitchFamily="34" charset="-122"/>
                <a:cs typeface="+mn-lt" pitchFamily="34" charset="-120"/>
              </a:rPr>
              <a:t>, two centuries after the poet's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AFTERLIFE OF A POEM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manuscripts</a:t>
            </a:r>
            <a:pPr indent="0" marL="0">
              <a:lnSpc>
                <a:spcPct val="120000"/>
              </a:lnSpc>
              <a:buNone/>
            </a:pPr>
            <a:r>
              <a:rPr lang="en-US" sz="1500" dirty="0">
                <a:solidFill>
                  <a:schemeClr val="tx2"/>
                </a:solidFill>
                <a:latin typeface="+mn-lt" pitchFamily="34" charset="0"/>
                <a:ea typeface="+mn-lt" pitchFamily="34" charset="-122"/>
                <a:cs typeface="+mn-lt" pitchFamily="34" charset="-120"/>
              </a:rPr>
              <a:t>: carry the text of the Comedy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oldest dated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codex Landiano 190 in Piacenza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 March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Dantedì</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national day, established in 2020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accompanies Dante through Paradise?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Virgil, from the beginning of the journey to the end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Beatrice, and St Bernard in the Empyrean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Nobody: Dante travels through Paradise 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recaplica.com/en/literature/divine-comedy/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Società Dantesca Italiana · Accademia della Crusca (VIVIT) · Italian Ministry of Culture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Dante's Divine Comedy: the structure of the journey, summarized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