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Cesare Beccaria, a Milanese marquis, published On Crimes and Punishments in 1764: a short book that changed how punishment is thought about.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the question that opens chapter XXVIII, Of the Death Penalty: Beccaria asks what right men claim when they slaughter their fellow men, and he condemns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Beccaria was born in Milan in 1738, the son of Marquis Giovanni Saverio. He drafted the work within the Academy of Fists, the circle led by the Verri brothers, between 1763 and early 1764. He died in Milan in 1794.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manuscript reached the Livorno printer on 12 April 1764; within two years it went through six editions in Tuscany. The 1766 French translation carried Voltaire's commentary. In 1767 Catherine II of Russia's judicial reform drew on Beccaria for its criminal-law part.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Chapter VI calls for punishment proportionate to the harm done to the public good. Chapter XII sets the purpose of punishment in preventing further harm, not in avenging the offense. Chapter XVI condemns torture: an accused person is not guilty before the judge's sentence.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 the Mildness of Punishments separates the certainty of a penalty from its cruelty: one of the greatest checks on crime, Beccaria writes, is not the cruelty of punishments but their inevitability.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Catherine II of Russia's 1767 judicial reform followed Beccaria's thinking on criminal law. Among the American readers of the work are John Adams and Thomas Jefferson.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preventing further harm and deterring others: chapter XII sets a preventive function for punishment, not a vengeful one. Second question: in which chapter does Beccaria condemn torture? Chapter XVI, Of Torture.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has the quiz, the flashcards and the concept map on Cesare Beccaria and On Crimes and Punishments.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Cesare Beccaria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On Crimes and Punishments, 1764</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IT STARTS</a:t>
            </a:r>
            <a:endParaRPr lang="en-US" sz="1300" dirty="0"/>
          </a:p>
        </p:txBody>
      </p:sp>
      <p:sp>
        <p:nvSpPr>
          <p:cNvPr id="3" name="Shape 1"/>
          <p:cNvSpPr/>
          <p:nvPr/>
        </p:nvSpPr>
        <p:spPr>
          <a:xfrm>
            <a:off x="2646934" y="2843632"/>
            <a:ext cx="3170631"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right does one man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have to kill another?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Cesare Beccaria was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Publishing the book</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His ideas on punishment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reach abroad</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WHO HE WAS</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Cesare Beccaria</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1738-1794</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1738</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Milan</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1763</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joins the Academy of Fists</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1764</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publishes On Crimes and Punishments</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1794</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Milan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SPREADING ACROSS EUROPE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1764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published in Livorno, anonymously</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1766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French translation, with Voltaire's commentary</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1767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Catherine II of Russia's reform</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CHAPTER VI</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Proportion</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VI</a:t>
            </a:r>
            <a:pPr indent="0" marL="0">
              <a:buNone/>
            </a:pPr>
            <a:r>
              <a:rPr lang="en-US" sz="1600" b="1" dirty="0">
                <a:solidFill>
                  <a:schemeClr val="bg1"/>
                </a:solidFill>
                <a:latin typeface="+mj-lt" pitchFamily="34" charset="0"/>
                <a:ea typeface="+mj-lt" pitchFamily="34" charset="-122"/>
                <a:cs typeface="+mj-lt" pitchFamily="34" charset="-120"/>
              </a:rPr>
              <a:t> chapter</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matched to the harm done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CHAPTER XII</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Purpose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XII</a:t>
            </a:r>
            <a:pPr indent="0" marL="0">
              <a:buNone/>
            </a:pPr>
            <a:r>
              <a:rPr lang="en-US" sz="1600" b="1" dirty="0">
                <a:solidFill>
                  <a:schemeClr val="bg1"/>
                </a:solidFill>
                <a:latin typeface="+mj-lt" pitchFamily="34" charset="0"/>
                <a:ea typeface="+mj-lt" pitchFamily="34" charset="-122"/>
                <a:cs typeface="+mj-lt" pitchFamily="34" charset="-120"/>
              </a:rPr>
              <a:t> chapter</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prevent harm, deter others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CHAPTER XVI</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Torture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XVI</a:t>
            </a:r>
            <a:pPr indent="0" marL="0">
              <a:buNone/>
            </a:pPr>
            <a:r>
              <a:rPr lang="en-US" sz="1600" b="1" dirty="0">
                <a:solidFill>
                  <a:schemeClr val="accent1"/>
                </a:solidFill>
                <a:latin typeface="+mj-lt" pitchFamily="34" charset="0"/>
                <a:ea typeface="+mj-lt" pitchFamily="34" charset="-122"/>
                <a:cs typeface="+mj-lt" pitchFamily="34" charset="-120"/>
              </a:rPr>
              <a:t> chapter</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no guilt before sentencing</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 XXVII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100" b="1" dirty="0">
                <a:solidFill>
                  <a:srgbClr val="47525F"/>
                </a:solidFill>
                <a:latin typeface="+mj-lt" pitchFamily="34" charset="0"/>
                <a:ea typeface="+mj-lt" pitchFamily="34" charset="-122"/>
                <a:cs typeface="+mj-lt" pitchFamily="34" charset="-120"/>
              </a:rPr>
              <a:t>Harshness of the penalty</a:t>
            </a:r>
            <a:endParaRPr lang="en-US" sz="21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CHAPTER XXVII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harsher penalties deter more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THE TEXT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evidence for this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Certainty of the penalty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CHAPTER XXVII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certainty curbs crime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THE TEXT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moderate and certain weighs more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Chapter XXVII ties the curbing of crime to the certainty of punishment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READ THE BOOK</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600" b="1" dirty="0">
                <a:solidFill>
                  <a:schemeClr val="tx1"/>
                </a:solidFill>
                <a:latin typeface="+mj-lt" pitchFamily="34" charset="0"/>
                <a:ea typeface="+mj-lt" pitchFamily="34" charset="-122"/>
                <a:cs typeface="+mj-lt" pitchFamily="34" charset="-120"/>
              </a:rPr>
              <a:t>Catherine II of Russia</a:t>
            </a:r>
            <a:endParaRPr lang="en-US" sz="16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1767 reform drew on his ideas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her 1767 judicial reform followed his thinking on criminal law.</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John Adams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read the book in the US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among the American readers of the work, per Wikipedia.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950" b="1" dirty="0">
                <a:solidFill>
                  <a:schemeClr val="tx1"/>
                </a:solidFill>
                <a:latin typeface="+mj-lt" pitchFamily="34" charset="0"/>
                <a:ea typeface="+mj-lt" pitchFamily="34" charset="-122"/>
                <a:cs typeface="+mj-lt" pitchFamily="34" charset="-120"/>
              </a:rPr>
              <a:t>Thomas Jefferson</a:t>
            </a:r>
            <a:endParaRPr lang="en-US" sz="19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read the book in the US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among the American readers of the work, per Wikipedia.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is the purpose of punishment according to chapter XII?</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prevent further harm and deter others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avenge the victim of the crime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compensate the state financially</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FULL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Cesare Beccaria </a:t>
            </a:r>
            <a:pPr indent="0" marL="0">
              <a:buNone/>
            </a:pPr>
            <a:r>
              <a:rPr lang="en-US" sz="1700" b="1" dirty="0">
                <a:solidFill>
                  <a:schemeClr val="bg1"/>
                </a:solidFill>
                <a:latin typeface="+mn-lt" pitchFamily="34" charset="0"/>
                <a:ea typeface="+mn-lt" pitchFamily="34" charset="-122"/>
                <a:cs typeface="+mn-lt" pitchFamily="34" charset="-120"/>
              </a:rPr>
              <a:t>recaplica.com/en/literature/cesare-beccaria-on-crimes-and-punishments/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On Crimes and Punishments (Liber Liber)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Cesare Beccaria: Life and Ideas in On Crimes and Punishments — Recap</dc:title>
  <dc:subject>PptxGenJS Presentation</dc:subject>
  <dc:creator>Recaplica</dc:creator>
  <cp:lastModifiedBy>Recaplica</cp:lastModifiedBy>
  <cp:revision>1</cp:revision>
  <dcterms:created xsi:type="dcterms:W3CDTF">2026-09-27T18:05:05Z</dcterms:created>
  <dcterms:modified xsi:type="dcterms:W3CDTF">2026-09-27T18:05:05Z</dcterms:modified>
</cp:coreProperties>
</file>