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guide skips what dark romance means and goes straight to where to start: a list sorted by subgenre, from mafia romance to dark academia.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Dark romance is not one block: the world and the stakes change with the subgenre. Here are five strands with a starting title for each.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Ruthless People is tagged on Goodreads directly as «Mafia Romance»: the two fathers set up the marriage themselves, to put a stop to years of killing between their families. Killing Sarai, from 2013, is tagged dark romance and thriller.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Crow by A. Zavarelli, the plot centers on protagonist Talia's entanglement with the Irish mob. Loving the Wicked by Rebecca Johnpee, out in 2026, combines mafia romance and heist with stakes described as higher than ever.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Fate Inked in Blood is tagged on Goodreads as fantasy romance (romantasy): the warrior fights to hold a nation together under a power-hungry king, while her desire for his son keeps growing.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Dark Needs at Night's Edge pairs the ghost of a former dancer with an exiled vampire warrior. In Human Enough, an autistic vampire hunter named Noah meets Jordan, described as quiet and gentle. My Roommate is a Vampire is described as a balance between light tone and dark secrets.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Study in Drowning by Ava Reid, from 2023, is tagged on Goodreads as dark academia, alongside fantasy and gothic: the protagonist Effy Sayre has always believed in fairy tales and has been haunted by visions of the Fairy King since childhood.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Haunting Adeline is tagged on Goodreads with both «Stalker» and «Spicy»: the narrator admits to being obsessed with the protagonist to the point of being unable to stay away.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Midnight Message, out in 2026, protagonist Mina becomes obsessed with a famous hockey player, knowing far more about him than she should. Bully by Penelope Douglas moves along the thin line between love and hate.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Organized crime isn't a requirement for the genre: the same pull between desire and threat carries A Fate Inked in Blood, Dark Needs at Night's Edge, and A Study in Drowning just as well.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mafia romance. Sarai is taken to Mexico at 14 by a drug lord and stays a prisoner for nine years. Second question from the Recap quiz: which additional tag does Haunting Adeline carry on Goodreads, besides dark romance? (Stalker and spicy.)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quiz and flashcards, with all the full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LITERATURE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Dark Romance Books, by Subgenre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Mafia, dark fantasy, paranormal, dark academia, spicy</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BEFORE YOU PICK</a:t>
            </a:r>
            <a:endParaRPr lang="en-US" sz="1300" dirty="0"/>
          </a:p>
        </p:txBody>
      </p:sp>
      <p:sp>
        <p:nvSpPr>
          <p:cNvPr id="3" name="Shape 1"/>
          <p:cNvSpPr/>
          <p:nvPr/>
        </p:nvSpPr>
        <p:spPr>
          <a:xfrm>
            <a:off x="4330598" y="2106016"/>
            <a:ext cx="2981757"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With all these subgenres,</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where do you start?</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MAFIA ROMANCE TO DARK ACADEMIA</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Mafia romance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Dark fantasy romance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Paranormal romance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Dark academia romance</a:t>
            </a:r>
            <a:endParaRPr lang="en-US" sz="2300" dirty="0"/>
          </a:p>
        </p:txBody>
      </p:sp>
      <p:sp>
        <p:nvSpPr>
          <p:cNvPr id="14" name="Shape 12"/>
          <p:cNvSpPr/>
          <p:nvPr/>
        </p:nvSpPr>
        <p:spPr>
          <a:xfrm>
            <a:off x="548640" y="4617720"/>
            <a:ext cx="8046720" cy="0"/>
          </a:xfrm>
          <a:prstGeom prst="line">
            <a:avLst/>
          </a:prstGeom>
          <a:noFill/>
          <a:ln w="12700">
            <a:solidFill>
              <a:srgbClr val="E3DDCF"/>
            </a:solidFill>
            <a:prstDash val="solid"/>
          </a:ln>
        </p:spPr>
      </p:sp>
      <p:sp>
        <p:nvSpPr>
          <p:cNvPr id="15" name="Text 13"/>
          <p:cNvSpPr/>
          <p:nvPr/>
        </p:nvSpPr>
        <p:spPr>
          <a:xfrm>
            <a:off x="548640" y="474573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05</a:t>
            </a:r>
            <a:endParaRPr lang="en-US" sz="2000" dirty="0"/>
          </a:p>
        </p:txBody>
      </p:sp>
      <p:sp>
        <p:nvSpPr>
          <p:cNvPr id="16" name="Text 14"/>
          <p:cNvSpPr/>
          <p:nvPr/>
        </p:nvSpPr>
        <p:spPr>
          <a:xfrm>
            <a:off x="1463040" y="470916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Spicy and stalker romance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Mafia romance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Forced marriages, warring families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FORCED MARRIAGES, WARRING FAMILIES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Killing Sarai</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J.A. Redmerski, 2013</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Sarai, taken to Mexico at 14, stays a prisoner for nine years.</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Ruthless People</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J.J. McAvoy, 2014</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 marriage arranged by two fathers to stop a war between their families.</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1750" b="1" dirty="0">
                <a:solidFill>
                  <a:schemeClr val="tx1"/>
                </a:solidFill>
                <a:latin typeface="+mj-lt" pitchFamily="34" charset="0"/>
                <a:ea typeface="+mj-lt" pitchFamily="34" charset="-122"/>
                <a:cs typeface="+mj-lt" pitchFamily="34" charset="-120"/>
              </a:rPr>
              <a:t>Monster in His Eyes</a:t>
            </a:r>
            <a:endParaRPr lang="en-US" sz="175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J.M. Darhower</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Ignazio Vitale, tied to the mob: «not a good man».</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MAFIA ROMANCE, TWO REGISTERS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Crow</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AUTHOR</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Zavarelli</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PLOT</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Talia and the Irish mob</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Loving the Wicked</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AUTHOR</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Rebecca Johnpee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GENRE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Mafia romance and heist (2026)</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Mafia romance stretches from family drama to heist action.</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700" b="1" dirty="0">
                <a:solidFill>
                  <a:schemeClr val="tx1"/>
                </a:solidFill>
                <a:latin typeface="+mj-lt" pitchFamily="34" charset="0"/>
                <a:ea typeface="+mj-lt" pitchFamily="34" charset="-122"/>
                <a:cs typeface="+mj-lt" pitchFamily="34" charset="-120"/>
              </a:rPr>
              <a:t>Dark fantasy romance</a:t>
            </a:r>
            <a:endParaRPr lang="en-US" sz="37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Gods, kings and warriors against desire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DIVINE POWER, HUMAN DESIRE</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1650" b="1" dirty="0">
                <a:solidFill>
                  <a:schemeClr val="tx1"/>
                </a:solidFill>
                <a:latin typeface="+mj-lt" pitchFamily="34" charset="0"/>
                <a:ea typeface="+mj-lt" pitchFamily="34" charset="-122"/>
                <a:cs typeface="+mj-lt" pitchFamily="34" charset="-120"/>
              </a:rPr>
              <a:t>A Fate Inked in Blood</a:t>
            </a:r>
            <a:endParaRPr lang="en-US" sz="165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Danielle L. Jensen, 2024</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 warrior chosen by the gods fights her desire for the king's son.</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050" b="1" dirty="0">
                <a:solidFill>
                  <a:schemeClr val="tx1"/>
                </a:solidFill>
                <a:latin typeface="+mj-lt" pitchFamily="34" charset="0"/>
                <a:ea typeface="+mj-lt" pitchFamily="34" charset="-122"/>
                <a:cs typeface="+mj-lt" pitchFamily="34" charset="-120"/>
              </a:rPr>
              <a:t>Blood and Ashes</a:t>
            </a:r>
            <a:endParaRPr lang="en-US" sz="205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Milla Vane</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 standoff between vengeance and love in every scene between the leads.</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Guilty Pleasures</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Laurell K. Hamilton</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 vampire in charge and the hunter who tracks him, caught between dark fantasy and paranormal.</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Paranormal romance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Vampires, ghosts and hunters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NON-HUMAN CREATURES, IMPOSSIBLE LOVE</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1550" b="1" dirty="0">
                <a:solidFill>
                  <a:schemeClr val="tx1"/>
                </a:solidFill>
                <a:latin typeface="+mj-lt" pitchFamily="34" charset="0"/>
                <a:ea typeface="+mj-lt" pitchFamily="34" charset="-122"/>
                <a:cs typeface="+mj-lt" pitchFamily="34" charset="-120"/>
              </a:rPr>
              <a:t>Needs at Night's Edge</a:t>
            </a:r>
            <a:endParaRPr lang="en-US" sz="155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Kresley Cole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 former dancer turned ghost and an exiled vampire, stuck together.</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Human Enough</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E.S. Yu</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Noah, an autistic hunter, meets Jordan, a quiet, gentle vampire.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1700" b="1" dirty="0">
                <a:solidFill>
                  <a:schemeClr val="tx1"/>
                </a:solidFill>
                <a:latin typeface="+mj-lt" pitchFamily="34" charset="0"/>
                <a:ea typeface="+mj-lt" pitchFamily="34" charset="-122"/>
                <a:cs typeface="+mj-lt" pitchFamily="34" charset="-120"/>
              </a:rPr>
              <a:t>Roommate Vampire</a:t>
            </a:r>
            <a:endParaRPr lang="en-US" sz="17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Jenna Levine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 balance between light tone and dark secrets.</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350" b="1" dirty="0">
                <a:solidFill>
                  <a:schemeClr val="tx1"/>
                </a:solidFill>
                <a:latin typeface="+mj-lt" pitchFamily="34" charset="0"/>
                <a:ea typeface="+mj-lt" pitchFamily="34" charset="-122"/>
                <a:cs typeface="+mj-lt" pitchFamily="34" charset="-120"/>
              </a:rPr>
              <a:t>Dark academia romance</a:t>
            </a:r>
            <a:endParaRPr lang="en-US" sz="33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Visions, fairy tales, one lead</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DARK ACADEMIA</a:t>
            </a:r>
            <a:endParaRPr lang="en-US" sz="1300" dirty="0"/>
          </a:p>
        </p:txBody>
      </p:sp>
      <p:sp>
        <p:nvSpPr>
          <p:cNvPr id="3" name="Shape 1"/>
          <p:cNvSpPr/>
          <p:nvPr/>
        </p:nvSpPr>
        <p:spPr>
          <a:xfrm>
            <a:off x="2463648" y="2106016"/>
            <a:ext cx="294208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Who is Effy Sayre, in A Study</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in Drowning?</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05</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050" b="1" dirty="0">
                <a:solidFill>
                  <a:schemeClr val="tx1"/>
                </a:solidFill>
                <a:latin typeface="+mj-lt" pitchFamily="34" charset="0"/>
                <a:ea typeface="+mj-lt" pitchFamily="34" charset="-122"/>
                <a:cs typeface="+mj-lt" pitchFamily="34" charset="-120"/>
              </a:rPr>
              <a:t>Spicy and stalker romance</a:t>
            </a:r>
            <a:endParaRPr lang="en-US" sz="30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When the obsession is on the cover</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OBSESSION STATED UPFRONT</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000" b="1" dirty="0">
                <a:solidFill>
                  <a:schemeClr val="tx1"/>
                </a:solidFill>
                <a:latin typeface="+mj-lt" pitchFamily="34" charset="0"/>
                <a:ea typeface="+mj-lt" pitchFamily="34" charset="-122"/>
                <a:cs typeface="+mj-lt" pitchFamily="34" charset="-120"/>
              </a:rPr>
              <a:t>Haunting Adeline</a:t>
            </a:r>
            <a:endParaRPr lang="en-US" sz="20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H.D. Carlton, 2021</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narrator admits he is obsessed and cannot stay away.</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Twist Me</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Anna Zaires</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Kidnapped, held by a man the story paints as merciless yet magnetic.</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Fear Me</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B.B. Reid</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Ten years on, the man who tormented her as a child is walking free.</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FACES OF OBSESSION ROMANCE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Midnight Message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AUTHOR</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Avina St. Graves (2026)</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PLOT</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Mina and a famous hockey player</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Bully</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AUTHOR</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Penelope Douglas</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PLOT</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line between love and hate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Obsession can grow out of pursuit or out of apparent hatred.</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Dark romance is not just mafia romance.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genre also covers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dark fantasy</a:t>
            </a:r>
            <a:pPr indent="0" marL="0">
              <a:lnSpc>
                <a:spcPct val="125000"/>
              </a:lnSpc>
              <a:buNone/>
            </a:pPr>
            <a:r>
              <a:rPr lang="en-US" sz="1750" dirty="0">
                <a:solidFill>
                  <a:srgbClr val="D8D6CF"/>
                </a:solidFill>
                <a:latin typeface="+mn-lt" pitchFamily="34" charset="0"/>
                <a:ea typeface="+mn-lt" pitchFamily="34" charset="-122"/>
                <a:cs typeface="+mn-lt" pitchFamily="34" charset="-120"/>
              </a:rPr>
              <a:t>, paranormal, dark academia and </a:t>
            </a:r>
            <a:pPr indent="0" marL="0">
              <a:lnSpc>
                <a:spcPct val="125000"/>
              </a:lnSpc>
              <a:buNone/>
            </a:pPr>
            <a:r>
              <a:rPr lang="en-US" sz="1750" b="1" dirty="0">
                <a:solidFill>
                  <a:schemeClr val="bg1"/>
                </a:solidFill>
                <a:latin typeface="+mn-lt" pitchFamily="34" charset="0"/>
                <a:ea typeface="+mn-lt" pitchFamily="34" charset="-122"/>
                <a:cs typeface="+mn-lt" pitchFamily="34" charset="-120"/>
              </a:rPr>
              <a:t>spicy-stalker</a:t>
            </a:r>
            <a:pPr indent="0" marL="0">
              <a:lnSpc>
                <a:spcPct val="125000"/>
              </a:lnSpc>
              <a:buNone/>
            </a:pPr>
            <a:r>
              <a:rPr lang="en-US" sz="1750" dirty="0">
                <a:solidFill>
                  <a:srgbClr val="D8D6CF"/>
                </a:solidFill>
                <a:latin typeface="+mn-lt" pitchFamily="34" charset="0"/>
                <a:ea typeface="+mn-lt" pitchFamily="34" charset="-122"/>
                <a:cs typeface="+mn-lt" pitchFamily="34" charset="-120"/>
              </a:rPr>
              <a:t> romance, each with its own rules.</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CLASSROOM</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Which subgenre does Killing Sarai belong to?</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Dark fantasy romance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Mafia romance</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Dark academia</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THE REVIEW ROUND</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flashcards on the subgenres: </a:t>
            </a:r>
            <a:pPr indent="0" marL="0">
              <a:buNone/>
            </a:pPr>
            <a:r>
              <a:rPr lang="en-US" sz="1700" b="1" dirty="0">
                <a:solidFill>
                  <a:schemeClr val="bg1"/>
                </a:solidFill>
                <a:latin typeface="+mn-lt" pitchFamily="34" charset="0"/>
                <a:ea typeface="+mn-lt" pitchFamily="34" charset="-122"/>
                <a:cs typeface="+mn-lt" pitchFamily="34" charset="-120"/>
              </a:rPr>
              <a:t>recaplica.com/en/literature/best-dark-romance-books/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Book Riot · Penguin Random House · Goodreads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Best Dark Romance Books: A List for Every Subgenre — Recap</dc:title>
  <dc:subject>PptxGenJS Presentation</dc:subject>
  <dc:creator>Recaplica</dc:creator>
  <cp:lastModifiedBy>Recaplica</cp:lastModifiedBy>
  <cp:revision>1</cp:revision>
  <dcterms:created xsi:type="dcterms:W3CDTF">2026-10-11T04:25:45Z</dcterms:created>
  <dcterms:modified xsi:type="dcterms:W3CDTF">2026-10-11T04:25:45Z</dcterms:modified>
</cp:coreProperties>
</file>