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Lst>
  <p:notesMasterIdLst>
    <p:notesMasterId r:id="rId20"/>
  </p:notesMasterIdLst>
  <p:sldSz cx="9144000" cy="5143500"/>
  <p:notesSz cx="5143500" cy="9144000"/>
  <p:embeddedFontLst>
    <p:embeddedFont>
      <p:font typeface="Bricolage Grotesque"/>
      <p:regular r:id="rId25"/>
      <p:bold r:id="rId26"/>
    </p:embeddedFont>
    <p:embeddedFont>
      <p:font typeface="Atkinson Hyperlegible"/>
      <p:regular r:id="rId27"/>
      <p:bold r:id="rId28"/>
      <p:italic r:id="rId29"/>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notesMaster" Target="notesMasters/notesMaster1.xml"/><Relationship Id="rId21" Type="http://schemas.openxmlformats.org/officeDocument/2006/relationships/presProps" Target="presProps.xml"/><Relationship Id="rId22" Type="http://schemas.openxmlformats.org/officeDocument/2006/relationships/viewProps" Target="viewProps.xml"/><Relationship Id="rId23" Type="http://schemas.openxmlformats.org/officeDocument/2006/relationships/theme" Target="theme/theme1.xml"/><Relationship Id="rId24" Type="http://schemas.openxmlformats.org/officeDocument/2006/relationships/tableStyles" Target="tableStyles.xml"/><Relationship Id="rId25" Type="http://schemas.openxmlformats.org/officeDocument/2006/relationships/font" Target="fonts/font1.fntdata"/><Relationship Id="rId26" Type="http://schemas.openxmlformats.org/officeDocument/2006/relationships/font" Target="fonts/font2.fntdata"/><Relationship Id="rId27" Type="http://schemas.openxmlformats.org/officeDocument/2006/relationships/font" Target="fonts/font3.fntdata"/><Relationship Id="rId28" Type="http://schemas.openxmlformats.org/officeDocument/2006/relationships/font" Target="fonts/font4.fntdata"/><Relationship Id="rId29"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Aeneid is the epic poem Publius Vergilius Maro wrote in Latin during the final years of his life, roughly between 29 and 19 BCE: twelve books on the journey of Aeneas from burning Troy to Italy, where, according to legend, he gives rise to the people from whom Rome will descend. We will look at the poet and his Rome, the journey, the war in Latium and the story of a masterpiece left unfinished.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Virgil died in 19 BCE without finishing the final revision and on his deathbed asked for the manuscript to be burned. Nobody obeyed, and the work was published after his death on the orders of Augustus. The full answer comes at the end of the deck; first, the story that manuscript holds.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Publius Vergilius Maro wrote the Aeneid over the last ten years of his life, roughly between 29 and 19 BCE, at a moment when Rome was emerging from decades of civil war and finding itself under the rule of a single man, Augustus. The bond with Augustus is not just a matter of atmosphere: his family, the gens Iulia, claimed descent from Iulus, another name for Aeneas's son Ascanius. Telling the story of the Trojan forefather's deeds meant lending luster to the origins of the family ruling Rome, and Augustus was reportedly delighted with the work.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Virgil builds the Aeneid by looking explicitly at the two poems attributed to Homer, but he flips them into a Roman perspective: books 1-6 recall the Odyssey's journey, books 7-12 the Iliad's war. Even the protagonist comes from there: Aeneas already appears in Homer's Iliad, described as one of the bravest Trojan warriors after Hector. Virgil did not invent him, he turned him into the legendary forefather of the Romans. The meter is dactylic hexameter, the same one Homer used.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Troy is taken through the trick of the wooden horse, despite the unheeded warning of the priest Laocoön. Aeneas flees through the flames carrying his elderly father Anchises on his shoulders, holding his son Ascanius by the hand and saving the Penates, the household gods; his wife Creusa is lost in the confusion of the escape and vanishes. Not a warrior fleeing alone, but a man carrying with him the past, the future and the identity of his people.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poem opens in medias res, with Aeneas already at sea, tossed by storms toward the coast of Carthage; only in Book II, through Aeneas's own account, does the story flash back to the night Troy falls. In Carthage Queen Dido welcomes him and falls in love, but the call of the gods forces him to leave: Dido takes her own life and curses her lover's descendants, an image ancient readers also read as a foreshadowing of the future Punic Wars. During a stop in Sicily old Anchises dies, and Aeneas holds funeral games in his honor.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Aeneas descends into the world of the dead and meets both his father Anchises and Dido. It is Anchises who shows him, as in a vision, the future protagonists of Roman history, from Romulus all the way to Augustus himself: for a moment, Aeneas's personal journey widens into the anticipated story of Rome as a whole.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Once he reaches Latium, Aeneas is promised in marriage to Lavinia, daughter of King Latinus; Turnus, king of the Rutuli, claims her too, and the dispute turns into open war. Textbooks read the poem through the clash between furor, the irrational passion that overwhelms Dido and Turnus, and pietas, the virtue of Aeneas, who gives up his own desires to carry out the task assigned to him. But in the final scene, with Turnus disarmed on the ground, Aeneas hesitates, moved by a flicker of pity for his defeated enemy; then he sees on Turnus's body the belt of young Pallas, killed earlier by that same Turnus, and rage over his friend's death takes over. The poem ends on this unresolved tension, offering no easy answer.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19 BCE Virgil set out for Greece and the East precisely to gather material for the final revision, but fell ill and had to turn back; he died in Brindisi shortly after landing. On his deathbed he asked for the manuscript to be burned, just as he had already asked his friend Varius Rufus once before, and both times he was refused. The work was edited by the poet's friends Varius Rufus and Plotius Tucca and published on the orders of Augustus.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clearest sign of the never-completed revision is the 53 lines left unfinished, the so-called tibicines, along with a few small inconsistencies in the story that nobody, after the author's death, took the liberty of fixing.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the Middle Ages and beyond, the Aeneid never stopped being read. Dante knew it thoroughly, chose Virgil himself as his guide through the Inferno and most of Purgatorio, and in the Convivio went as far as calling him 'our greatest poet'. Annibal Caro's Italian translation, from 1581, is the best known in Italy; John Dryden's English version dates to 1697. There was no shortage of satirical rewrites either, a sign the poem had become a shared reference point.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 B. Turnus is the king of the Rutuli, he claims the hand of Lavinia, promised to Aeneas, and the dispute erupts into the war that fills the second half of the poem, ending in the final duel in which Aeneas kills him. If there is time, a second question from the Recap quiz: what meter does Virgil use? (Dactylic hexameter, the same one Homer used for the Iliad and the Odyssey.)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review, the online Recap has a 5-question quiz and 8 flashcards, with the full list of sources at the bottom of the page.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8.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LITERATURE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The Aeneid</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From burning Troy to the origins of Rome</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STARTING FROM THE END</a:t>
            </a:r>
            <a:endParaRPr lang="en-US" sz="1300" dirty="0"/>
          </a:p>
        </p:txBody>
      </p:sp>
      <p:sp>
        <p:nvSpPr>
          <p:cNvPr id="3" name="Shape 1"/>
          <p:cNvSpPr/>
          <p:nvPr/>
        </p:nvSpPr>
        <p:spPr>
          <a:xfrm>
            <a:off x="4658055" y="2843632"/>
            <a:ext cx="2897937"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Why do we read a poem its</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author wanted destroyed?</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WHAT WE WILL COVER</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A poem for Rome</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From Troy to the Underworld</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war in Latium</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An unfinished masterpiece</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A poem for Rome</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Virgil, Augustus and the two Homeric models</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457200" y="502920"/>
            <a:ext cx="265176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THE AUTHOR</a:t>
            </a:r>
            <a:endParaRPr lang="en-US" sz="1300" dirty="0"/>
          </a:p>
        </p:txBody>
      </p:sp>
      <p:sp>
        <p:nvSpPr>
          <p:cNvPr id="3" name="Text 1"/>
          <p:cNvSpPr/>
          <p:nvPr/>
        </p:nvSpPr>
        <p:spPr>
          <a:xfrm>
            <a:off x="457200" y="3200400"/>
            <a:ext cx="2651760" cy="1005840"/>
          </a:xfrm>
          <a:prstGeom prst="rect">
            <a:avLst/>
          </a:prstGeom>
          <a:noFill/>
          <a:ln/>
        </p:spPr>
        <p:txBody>
          <a:bodyPr wrap="square" rtlCol="0" anchor="b"/>
          <a:lstStyle/>
          <a:p>
            <a:pPr indent="0" marL="0">
              <a:lnSpc>
                <a:spcPct val="105000"/>
              </a:lnSpc>
              <a:buNone/>
            </a:pPr>
            <a:r>
              <a:rPr lang="en-US" sz="3200" b="1" dirty="0">
                <a:solidFill>
                  <a:schemeClr val="bg1"/>
                </a:solidFill>
                <a:latin typeface="+mj-lt" pitchFamily="34" charset="0"/>
                <a:ea typeface="+mj-lt" pitchFamily="34" charset="-122"/>
                <a:cs typeface="+mj-lt" pitchFamily="34" charset="-120"/>
              </a:rPr>
              <a:t>Virgil</a:t>
            </a:r>
            <a:endParaRPr lang="en-US" sz="3200" dirty="0"/>
          </a:p>
        </p:txBody>
      </p:sp>
      <p:sp>
        <p:nvSpPr>
          <p:cNvPr id="4" name="Text 2"/>
          <p:cNvSpPr/>
          <p:nvPr/>
        </p:nvSpPr>
        <p:spPr>
          <a:xfrm>
            <a:off x="457200" y="4251960"/>
            <a:ext cx="2651760" cy="36576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70 – 19 BCE</a:t>
            </a:r>
            <a:endParaRPr lang="en-US" sz="1700" dirty="0"/>
          </a:p>
        </p:txBody>
      </p:sp>
      <p:sp>
        <p:nvSpPr>
          <p:cNvPr id="5" name="Text 3"/>
          <p:cNvSpPr/>
          <p:nvPr/>
        </p:nvSpPr>
        <p:spPr>
          <a:xfrm>
            <a:off x="3886200" y="126873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70 BCE</a:t>
            </a:r>
            <a:endParaRPr lang="en-US" sz="2100" dirty="0"/>
          </a:p>
        </p:txBody>
      </p:sp>
      <p:sp>
        <p:nvSpPr>
          <p:cNvPr id="6" name="Shape 4"/>
          <p:cNvSpPr/>
          <p:nvPr/>
        </p:nvSpPr>
        <p:spPr>
          <a:xfrm>
            <a:off x="5074920" y="1323594"/>
            <a:ext cx="0" cy="530352"/>
          </a:xfrm>
          <a:prstGeom prst="line">
            <a:avLst/>
          </a:prstGeom>
          <a:noFill/>
          <a:ln w="38100">
            <a:solidFill>
              <a:srgbClr val="E3DDCF"/>
            </a:solidFill>
            <a:prstDash val="solid"/>
          </a:ln>
        </p:spPr>
      </p:sp>
      <p:sp>
        <p:nvSpPr>
          <p:cNvPr id="7" name="Text 5"/>
          <p:cNvSpPr/>
          <p:nvPr/>
        </p:nvSpPr>
        <p:spPr>
          <a:xfrm>
            <a:off x="5257800" y="126873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Born near Mantua</a:t>
            </a:r>
            <a:endParaRPr lang="en-US" sz="1500" dirty="0"/>
          </a:p>
        </p:txBody>
      </p:sp>
      <p:sp>
        <p:nvSpPr>
          <p:cNvPr id="8" name="Text 6"/>
          <p:cNvSpPr/>
          <p:nvPr/>
        </p:nvSpPr>
        <p:spPr>
          <a:xfrm>
            <a:off x="3886200" y="213741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29 BCE</a:t>
            </a:r>
            <a:endParaRPr lang="en-US" sz="2100" dirty="0"/>
          </a:p>
        </p:txBody>
      </p:sp>
      <p:sp>
        <p:nvSpPr>
          <p:cNvPr id="9" name="Shape 7"/>
          <p:cNvSpPr/>
          <p:nvPr/>
        </p:nvSpPr>
        <p:spPr>
          <a:xfrm>
            <a:off x="5074920" y="2192274"/>
            <a:ext cx="0" cy="530352"/>
          </a:xfrm>
          <a:prstGeom prst="line">
            <a:avLst/>
          </a:prstGeom>
          <a:noFill/>
          <a:ln w="38100">
            <a:solidFill>
              <a:srgbClr val="E3DDCF"/>
            </a:solidFill>
            <a:prstDash val="solid"/>
          </a:ln>
        </p:spPr>
      </p:sp>
      <p:sp>
        <p:nvSpPr>
          <p:cNvPr id="10" name="Text 8"/>
          <p:cNvSpPr/>
          <p:nvPr/>
        </p:nvSpPr>
        <p:spPr>
          <a:xfrm>
            <a:off x="5257800" y="213741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Begins the Aeneid, after the Eclogues and the Georgics</a:t>
            </a:r>
            <a:endParaRPr lang="en-US" sz="1500" dirty="0"/>
          </a:p>
        </p:txBody>
      </p:sp>
      <p:sp>
        <p:nvSpPr>
          <p:cNvPr id="11" name="Text 9"/>
          <p:cNvSpPr/>
          <p:nvPr/>
        </p:nvSpPr>
        <p:spPr>
          <a:xfrm>
            <a:off x="3886200" y="300609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 BCE</a:t>
            </a:r>
            <a:endParaRPr lang="en-US" sz="2100" dirty="0"/>
          </a:p>
        </p:txBody>
      </p:sp>
      <p:sp>
        <p:nvSpPr>
          <p:cNvPr id="12" name="Shape 10"/>
          <p:cNvSpPr/>
          <p:nvPr/>
        </p:nvSpPr>
        <p:spPr>
          <a:xfrm>
            <a:off x="5074920" y="3060954"/>
            <a:ext cx="0" cy="530352"/>
          </a:xfrm>
          <a:prstGeom prst="line">
            <a:avLst/>
          </a:prstGeom>
          <a:noFill/>
          <a:ln w="38100">
            <a:solidFill>
              <a:srgbClr val="E3DDCF"/>
            </a:solidFill>
            <a:prstDash val="solid"/>
          </a:ln>
        </p:spPr>
      </p:sp>
      <p:sp>
        <p:nvSpPr>
          <p:cNvPr id="13" name="Text 11"/>
          <p:cNvSpPr/>
          <p:nvPr/>
        </p:nvSpPr>
        <p:spPr>
          <a:xfrm>
            <a:off x="5257800" y="300609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Dies in Brindisi, the revision left unfinished</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THE JOURNEY MODEL</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Odyssey</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1-6</a:t>
            </a:r>
            <a:pPr indent="0" marL="0">
              <a:buNone/>
            </a:pPr>
            <a:r>
              <a:rPr lang="en-US" sz="1600" b="1" dirty="0">
                <a:solidFill>
                  <a:schemeClr val="bg1"/>
                </a:solidFill>
                <a:latin typeface="+mj-lt" pitchFamily="34" charset="0"/>
                <a:ea typeface="+mj-lt" pitchFamily="34" charset="-122"/>
                <a:cs typeface="+mj-lt" pitchFamily="34" charset="-120"/>
              </a:rPr>
              <a:t> books</a:t>
            </a:r>
            <a:endParaRPr lang="en-US" sz="46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The wanderings of Aeneas across the Mediterranean</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THE WAR MODEL</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Iliad</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7-12</a:t>
            </a:r>
            <a:pPr indent="0" marL="0">
              <a:buNone/>
            </a:pPr>
            <a:r>
              <a:rPr lang="en-US" sz="1600" b="1" dirty="0">
                <a:solidFill>
                  <a:schemeClr val="bg1"/>
                </a:solidFill>
                <a:latin typeface="+mj-lt" pitchFamily="34" charset="0"/>
                <a:ea typeface="+mj-lt" pitchFamily="34" charset="-122"/>
                <a:cs typeface="+mj-lt" pitchFamily="34" charset="-120"/>
              </a:rPr>
              <a:t> books</a:t>
            </a:r>
            <a:endParaRPr lang="en-US" sz="46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The fight against Turnus in Latium</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THE ROMAN POEM</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Aeneid</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4600" b="1" dirty="0">
                <a:solidFill>
                  <a:schemeClr val="accent1"/>
                </a:solidFill>
                <a:latin typeface="+mj-lt" pitchFamily="34" charset="0"/>
                <a:ea typeface="+mj-lt" pitchFamily="34" charset="-122"/>
                <a:cs typeface="+mj-lt" pitchFamily="34" charset="-120"/>
              </a:rPr>
              <a:t>12</a:t>
            </a:r>
            <a:pPr indent="0" marL="0">
              <a:buNone/>
            </a:pPr>
            <a:r>
              <a:rPr lang="en-US" sz="1600" b="1" dirty="0">
                <a:solidFill>
                  <a:schemeClr val="accent1"/>
                </a:solidFill>
                <a:latin typeface="+mj-lt" pitchFamily="34" charset="0"/>
                <a:ea typeface="+mj-lt" pitchFamily="34" charset="-122"/>
                <a:cs typeface="+mj-lt" pitchFamily="34" charset="-120"/>
              </a:rPr>
              <a:t> books</a:t>
            </a:r>
            <a:endParaRPr lang="en-US" sz="460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In Latin, in dactylic hexameter, the meter of epic</a:t>
            </a:r>
            <a:endParaRPr lang="en-US" sz="135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2800" b="1" dirty="0">
                <a:solidFill>
                  <a:schemeClr val="tx1"/>
                </a:solidFill>
                <a:latin typeface="+mj-lt" pitchFamily="34" charset="0"/>
                <a:ea typeface="+mj-lt" pitchFamily="34" charset="-122"/>
                <a:cs typeface="+mj-lt" pitchFamily="34" charset="-120"/>
              </a:rPr>
              <a:t>From Troy to the Underworld</a:t>
            </a:r>
            <a:endParaRPr lang="en-US" sz="2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Books 1-6, the escape, Dido and the descent among the dead</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OUT OF BURNING TROY, THREE THINGS SAVED</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Anchises</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His father, on his shoulders</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The past</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Ascanius</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His son, by the hand</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The future</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The Penates</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The household gods</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The identity of his people</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MODELED ON THE ODYSSEY, FROM TROY TO ITALY</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998525"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The storms</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tossed toward the coast of Carthage</a:t>
            </a:r>
            <a:endParaRPr lang="en-US" sz="1600" dirty="0"/>
          </a:p>
        </p:txBody>
      </p:sp>
      <p:sp>
        <p:nvSpPr>
          <p:cNvPr id="5" name="Text 3"/>
          <p:cNvSpPr/>
          <p:nvPr/>
        </p:nvSpPr>
        <p:spPr>
          <a:xfrm>
            <a:off x="4615891"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Sicily</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Anchises dies, honored with funeral games</a:t>
            </a:r>
            <a:endParaRPr lang="en-US" sz="1600" dirty="0"/>
          </a:p>
        </p:txBody>
      </p:sp>
      <p:sp>
        <p:nvSpPr>
          <p:cNvPr id="6" name="Shape 4"/>
          <p:cNvSpPr/>
          <p:nvPr/>
        </p:nvSpPr>
        <p:spPr>
          <a:xfrm>
            <a:off x="914400"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Troy</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the escape through the flames</a:t>
            </a:r>
            <a:endParaRPr lang="en-US" sz="1400" dirty="0"/>
          </a:p>
        </p:txBody>
      </p:sp>
      <p:sp>
        <p:nvSpPr>
          <p:cNvPr id="8" name="Shape 6"/>
          <p:cNvSpPr/>
          <p:nvPr/>
        </p:nvSpPr>
        <p:spPr>
          <a:xfrm>
            <a:off x="4059936" y="2807208"/>
            <a:ext cx="237744" cy="237744"/>
          </a:xfrm>
          <a:prstGeom prst="ellipse">
            <a:avLst/>
          </a:prstGeom>
          <a:solidFill>
            <a:schemeClr val="accent1"/>
          </a:solidFill>
          <a:ln w="12700">
            <a:solidFill>
              <a:schemeClr val="accent1"/>
            </a:solidFill>
            <a:prstDash val="solid"/>
          </a:ln>
        </p:spPr>
      </p:sp>
      <p:sp>
        <p:nvSpPr>
          <p:cNvPr id="9" name="Text 7"/>
          <p:cNvSpPr/>
          <p:nvPr/>
        </p:nvSpPr>
        <p:spPr>
          <a:xfrm>
            <a:off x="3081528"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Carthage</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Dido's love</a:t>
            </a:r>
            <a:endParaRPr lang="en-US" sz="1400" dirty="0"/>
          </a:p>
        </p:txBody>
      </p:sp>
      <p:sp>
        <p:nvSpPr>
          <p:cNvPr id="10" name="Shape 8"/>
          <p:cNvSpPr/>
          <p:nvPr/>
        </p:nvSpPr>
        <p:spPr>
          <a:xfrm>
            <a:off x="7991856" y="2807208"/>
            <a:ext cx="237744" cy="237744"/>
          </a:xfrm>
          <a:prstGeom prst="ellipse">
            <a:avLst/>
          </a:prstGeom>
          <a:solidFill>
            <a:schemeClr val="accent2"/>
          </a:solidFill>
          <a:ln w="25400">
            <a:solidFill>
              <a:schemeClr val="accent1"/>
            </a:solidFill>
            <a:prstDash val="solid"/>
          </a:ln>
        </p:spPr>
      </p:sp>
      <p:sp>
        <p:nvSpPr>
          <p:cNvPr id="11" name="Text 9"/>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Latium</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the landing in Italy</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THE POEM'S CENTRAL MOMENT · BOOK VI</a:t>
            </a:r>
            <a:endParaRPr lang="en-US" sz="1300" dirty="0"/>
          </a:p>
        </p:txBody>
      </p:sp>
      <p:sp>
        <p:nvSpPr>
          <p:cNvPr id="3" name="Shape 1"/>
          <p:cNvSpPr/>
          <p:nvPr/>
        </p:nvSpPr>
        <p:spPr>
          <a:xfrm>
            <a:off x="503936" y="2843632"/>
            <a:ext cx="3348330"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What does Aeneas see in the</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Underworld?</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The war in Latium</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Books 7-12, two rivals for Lavinia's hand</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CLASSROOM READING</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Furor</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WHAT IT IS</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Irrational, violent passion</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WHO IT SWEEPS UP</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Dido and Turnus</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Pietas</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WHAT IT IS</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The virtue that defines Aeneas</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WHAT IT ASKS</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Giving up his desires for his task</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The ending does not choose: the poem closes on an unresolved tension.</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050" b="1" dirty="0">
                <a:solidFill>
                  <a:schemeClr val="tx1"/>
                </a:solidFill>
                <a:latin typeface="+mj-lt" pitchFamily="34" charset="0"/>
                <a:ea typeface="+mj-lt" pitchFamily="34" charset="-122"/>
                <a:cs typeface="+mj-lt" pitchFamily="34" charset="-120"/>
              </a:rPr>
              <a:t>An unfinished masterpiece</a:t>
            </a:r>
            <a:endParaRPr lang="en-US" sz="30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The missing revision and the poem's legacy</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THE ANSWER</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Nobody obeyed.</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On his deathbed Virgil asked for the manuscript to be </a:t>
            </a:r>
            <a:pPr indent="0" marL="0">
              <a:lnSpc>
                <a:spcPct val="125000"/>
              </a:lnSpc>
              <a:buNone/>
            </a:pPr>
            <a:r>
              <a:rPr lang="en-US" sz="1750" b="1" dirty="0">
                <a:solidFill>
                  <a:schemeClr val="bg1"/>
                </a:solidFill>
                <a:latin typeface="+mn-lt" pitchFamily="34" charset="0"/>
                <a:ea typeface="+mn-lt" pitchFamily="34" charset="-122"/>
                <a:cs typeface="+mn-lt" pitchFamily="34" charset="-120"/>
              </a:rPr>
              <a:t>burned</a:t>
            </a:r>
            <a:pPr indent="0" marL="0">
              <a:lnSpc>
                <a:spcPct val="125000"/>
              </a:lnSpc>
              <a:buNone/>
            </a:pPr>
            <a:r>
              <a:rPr lang="en-US" sz="1750" dirty="0">
                <a:solidFill>
                  <a:srgbClr val="D8D6CF"/>
                </a:solidFill>
                <a:latin typeface="+mn-lt" pitchFamily="34" charset="0"/>
                <a:ea typeface="+mn-lt" pitchFamily="34" charset="-122"/>
                <a:cs typeface="+mn-lt" pitchFamily="34" charset="-120"/>
              </a:rPr>
              <a:t>. The Aeneid was published after his death </a:t>
            </a:r>
            <a:pPr indent="0" marL="0">
              <a:lnSpc>
                <a:spcPct val="125000"/>
              </a:lnSpc>
              <a:buNone/>
            </a:pPr>
            <a:r>
              <a:rPr lang="en-US" sz="1750" b="1" dirty="0">
                <a:solidFill>
                  <a:schemeClr val="bg1"/>
                </a:solidFill>
                <a:latin typeface="+mn-lt" pitchFamily="34" charset="0"/>
                <a:ea typeface="+mn-lt" pitchFamily="34" charset="-122"/>
                <a:cs typeface="+mn-lt" pitchFamily="34" charset="-120"/>
              </a:rPr>
              <a:t>on the orders of Augustus</a:t>
            </a:r>
            <a:pPr indent="0" marL="0">
              <a:lnSpc>
                <a:spcPct val="125000"/>
              </a:lnSpc>
              <a:buNone/>
            </a:pPr>
            <a:r>
              <a:rPr lang="en-US" sz="1750" dirty="0">
                <a:solidFill>
                  <a:srgbClr val="D8D6CF"/>
                </a:solidFill>
                <a:latin typeface="+mn-lt" pitchFamily="34" charset="0"/>
                <a:ea typeface="+mn-lt" pitchFamily="34" charset="-122"/>
                <a:cs typeface="+mn-lt" pitchFamily="34" charset="-120"/>
              </a:rPr>
              <a:t>, its final revision never completed.</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A WORK BORN UNFINISHED</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19 BCE</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death in Brindisi</a:t>
            </a:r>
            <a:pPr indent="0" marL="0">
              <a:lnSpc>
                <a:spcPct val="120000"/>
              </a:lnSpc>
              <a:buNone/>
            </a:pPr>
            <a:r>
              <a:rPr lang="en-US" sz="1500" dirty="0">
                <a:solidFill>
                  <a:schemeClr val="tx2"/>
                </a:solidFill>
                <a:latin typeface="+mn-lt" pitchFamily="34" charset="0"/>
                <a:ea typeface="+mn-lt" pitchFamily="34" charset="-122"/>
                <a:cs typeface="+mn-lt" pitchFamily="34" charset="-120"/>
              </a:rPr>
              <a:t>: taken ill, forced to cut short the voyage to Greece</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53</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unfinished lines</a:t>
            </a:r>
            <a:pPr indent="0" marL="0">
              <a:lnSpc>
                <a:spcPct val="120000"/>
              </a:lnSpc>
              <a:buNone/>
            </a:pPr>
            <a:r>
              <a:rPr lang="en-US" sz="1500" dirty="0">
                <a:solidFill>
                  <a:schemeClr val="tx2"/>
                </a:solidFill>
                <a:latin typeface="+mn-lt" pitchFamily="34" charset="0"/>
                <a:ea typeface="+mn-lt" pitchFamily="34" charset="-122"/>
                <a:cs typeface="+mn-lt" pitchFamily="34" charset="-120"/>
              </a:rPr>
              <a:t>: the so-called tibicines</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editors</a:t>
            </a:r>
            <a:pPr indent="0" marL="0">
              <a:lnSpc>
                <a:spcPct val="120000"/>
              </a:lnSpc>
              <a:buNone/>
            </a:pPr>
            <a:r>
              <a:rPr lang="en-US" sz="1500" dirty="0">
                <a:solidFill>
                  <a:schemeClr val="tx2"/>
                </a:solidFill>
                <a:latin typeface="+mn-lt" pitchFamily="34" charset="0"/>
                <a:ea typeface="+mn-lt" pitchFamily="34" charset="-122"/>
                <a:cs typeface="+mn-lt" pitchFamily="34" charset="-120"/>
              </a:rPr>
              <a:t>: his friends Varius Rufus and Plotius Tucca</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ITS LEGACY THROUGH THE CENTURIES</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Dante</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'Our greatest poet'</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His guide through Inferno and Purgatorio</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Annibal Caro</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Italian translation, 1581</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The best known in Italy</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John Dryden</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English translation, 1697</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The Aeneid in English</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TEST YOURSELF · FOR THE CLASS</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Who is Turnus, Aeneas's rival?</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The king of the Latins</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The king of the Rutuli</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A Trojan prince</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AND NOW, THE REVIEW</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A 5-question quiz and 8 flashcards: </a:t>
            </a:r>
            <a:pPr indent="0" marL="0">
              <a:buNone/>
            </a:pPr>
            <a:r>
              <a:rPr lang="en-US" sz="1700" b="1" dirty="0">
                <a:solidFill>
                  <a:schemeClr val="bg1"/>
                </a:solidFill>
                <a:latin typeface="+mn-lt" pitchFamily="34" charset="0"/>
                <a:ea typeface="+mn-lt" pitchFamily="34" charset="-122"/>
                <a:cs typeface="+mn-lt" pitchFamily="34" charset="-120"/>
              </a:rPr>
              <a:t>recaplica.com/en/literature/aeneid/</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Treccani · World History Encyclopedia</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18</Slides>
  <Notes>18</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18</vt:i4>
      </vt:variant>
    </vt:vector>
  </HeadingPairs>
  <TitlesOfParts>
    <vt:vector size="21"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Aeneid by Virgil: Summary, Plot and Characters — Recap</dc:title>
  <dc:subject>PptxGenJS Presentation</dc:subject>
  <dc:creator>Recaplica</dc:creator>
  <cp:lastModifiedBy>Recaplica</cp:lastModifiedBy>
  <cp:revision>1</cp:revision>
  <dcterms:created xsi:type="dcterms:W3CDTF">2026-09-20T19:29:34Z</dcterms:created>
  <dcterms:modified xsi:type="dcterms:W3CDTF">2026-09-20T19:29:34Z</dcterms:modified>
</cp:coreProperties>
</file>