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world map has never been a fixed drawing. We'll see how it took shape, from the Babylonian tablet to Mercator's 1569 projection, who decides country borders and names, and how satellites changed the way we observe the planet.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There's no single authority. The UN admits new states as members on the Security Council's recommendation and a General Assembly vote, but it doesn't "recognize" them in a legal sense, that stays a bilateral act between individual states. Official geographical names instead go through UNGEGN, and since 1972 Landsat satellites have supplied continuous imagery of the Earth's surface.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Babylon sits at the center of the tablet, with Assyria and Elam marked around it; the whole area is ringed by a circular waterway called the Bitter River. It isn't a geographic map in the modern sense, its purpose was to explain the Babylonians' mythological view of the world.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Mercator drew meridians parallel to each other and parallels at right angles, spaced so they widen toward the poles specifically to let sailors plot rhumb lines as straight lines. The map merges two traditions that had stayed separate until then, theoretical world maps and sailors' practical nautical charts, and it's among the first to use the names "North America" and "South America."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July 13, 2011, the Security Council recommended South Sudan's admission; on July 14 the General Assembly adopted the resolution by acclamation, and South Sudan became the 193rd member state. Bilateral recognition between individual states is a separate political act, independent of UN admission.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UN has no power to "recognize" a state in a formal legal sense, it admits it as a member through a two-step procedure. Genuine recognition is a bilateral act that each country decides on its own, before, after or even never, regardless of UN admission.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President David Adeang put forward the proposal in January 2026; parliament approved it unanimously in May, with official certification on May 13, 2026, and formal notification to the United Nations followed on June 26, 2026. The reason cited was the country's heritage, language and identity, the name Naoero was already in local use. Same state, same border, just a different name.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July 23, 1972, the first Landsat satellite launched from Vandenberg, California, originally named ERTS, jointly run by NASA and USGS. Its main sensor, the Multispectral Scanner, was designed by engineer Virginia Norwood. The program supplies constant land-use data, useful to anyone managing territory.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7 flashcards, with the full source list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World Map</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clay tablets to satellites, by way of the UN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START</a:t>
            </a:r>
            <a:endParaRPr lang="en-US" sz="1300" dirty="0"/>
          </a:p>
        </p:txBody>
      </p:sp>
      <p:sp>
        <p:nvSpPr>
          <p:cNvPr id="3" name="Shape 1"/>
          <p:cNvSpPr/>
          <p:nvPr/>
        </p:nvSpPr>
        <p:spPr>
          <a:xfrm>
            <a:off x="503936" y="1737208"/>
            <a:ext cx="360034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decides where one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country ends and another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begins?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map's origins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Mercator and navigation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Admitting isn't recognizing</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world seen from orbit</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OLDEST KNOWN WORLD MAP</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700-500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BCE, the dating</a:t>
            </a:r>
            <a:pPr indent="0" marL="0">
              <a:lnSpc>
                <a:spcPct val="120000"/>
              </a:lnSpc>
              <a:buNone/>
            </a:pPr>
            <a:r>
              <a:rPr lang="en-US" sz="1500" dirty="0">
                <a:solidFill>
                  <a:schemeClr val="tx2"/>
                </a:solidFill>
                <a:latin typeface="+mn-lt" pitchFamily="34" charset="0"/>
                <a:ea typeface="+mn-lt" pitchFamily="34" charset="-122"/>
                <a:cs typeface="+mn-lt" pitchFamily="34" charset="-120"/>
              </a:rPr>
              <a:t>: tablet found at Sippar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by 8.2 cm, the size</a:t>
            </a:r>
            <a:pPr indent="0" marL="0">
              <a:lnSpc>
                <a:spcPct val="120000"/>
              </a:lnSpc>
              <a:buNone/>
            </a:pPr>
            <a:r>
              <a:rPr lang="en-US" sz="1500" dirty="0">
                <a:solidFill>
                  <a:schemeClr val="tx2"/>
                </a:solidFill>
                <a:latin typeface="+mn-lt" pitchFamily="34" charset="0"/>
                <a:ea typeface="+mn-lt" pitchFamily="34" charset="-122"/>
                <a:cs typeface="+mn-lt" pitchFamily="34" charset="-120"/>
              </a:rPr>
              <a:t>: clay incised in cuneiform</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1881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discovery</a:t>
            </a:r>
            <a:pPr indent="0" marL="0">
              <a:lnSpc>
                <a:spcPct val="120000"/>
              </a:lnSpc>
              <a:buNone/>
            </a:pPr>
            <a:r>
              <a:rPr lang="en-US" sz="1500" dirty="0">
                <a:solidFill>
                  <a:schemeClr val="tx2"/>
                </a:solidFill>
                <a:latin typeface="+mn-lt" pitchFamily="34" charset="0"/>
                <a:ea typeface="+mn-lt" pitchFamily="34" charset="-122"/>
                <a:cs typeface="+mn-lt" pitchFamily="34" charset="-120"/>
              </a:rPr>
              <a:t>: by Hormuzd Rassam, now in London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CARTOGRAPHER</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Gerardus Mercator</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1512 – 1594</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1512</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Flanders</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1569</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Publishes his projection on 18 copper sheets</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1594</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at 82</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DECIDES WHO'S A STATE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UN admits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RECOMMENDS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Security Council</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VOTES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General Assembly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States recognize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DECIDES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Each individual state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bilateral act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Two different steps, often confused.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UN doesn't recognize states.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admits them as members</a:t>
            </a:r>
            <a:pPr indent="0" marL="0">
              <a:lnSpc>
                <a:spcPct val="125000"/>
              </a:lnSpc>
              <a:buNone/>
            </a:pPr>
            <a:r>
              <a:rPr lang="en-US" sz="1750" dirty="0">
                <a:solidFill>
                  <a:srgbClr val="D8D6CF"/>
                </a:solidFill>
                <a:latin typeface="+mn-lt" pitchFamily="34" charset="0"/>
                <a:ea typeface="+mn-lt" pitchFamily="34" charset="-122"/>
                <a:cs typeface="+mn-lt" pitchFamily="34" charset="-120"/>
              </a:rPr>
              <a:t>, on the Security Council's recommendation; recognition remains an act each state carries out on its own.</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NEW NAME FOR NAURU</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3986784"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Certification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May 13, 2026</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proposal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January 2026</a:t>
            </a:r>
            <a:endParaRPr lang="en-US" sz="1400" dirty="0"/>
          </a:p>
        </p:txBody>
      </p:sp>
      <p:sp>
        <p:nvSpPr>
          <p:cNvPr id="7" name="Shape 5"/>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Parliamentary approval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May 2026</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Notification to the UN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June 26, 2026</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HALF A CENTURY OF EARTH OBSERVATION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1972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launch</a:t>
            </a:r>
            <a:pPr indent="0" marL="0">
              <a:lnSpc>
                <a:spcPct val="120000"/>
              </a:lnSpc>
              <a:buNone/>
            </a:pPr>
            <a:r>
              <a:rPr lang="en-US" sz="1500" dirty="0">
                <a:solidFill>
                  <a:schemeClr val="tx2"/>
                </a:solidFill>
                <a:latin typeface="+mn-lt" pitchFamily="34" charset="0"/>
                <a:ea typeface="+mn-lt" pitchFamily="34" charset="-122"/>
                <a:cs typeface="+mn-lt" pitchFamily="34" charset="-120"/>
              </a:rPr>
              <a:t>: July 23, first satellite dedicated to Earth</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over 50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a:t>
            </a:r>
            <a:pPr indent="0" marL="0">
              <a:lnSpc>
                <a:spcPct val="120000"/>
              </a:lnSpc>
              <a:buNone/>
            </a:pPr>
            <a:r>
              <a:rPr lang="en-US" sz="1500" dirty="0">
                <a:solidFill>
                  <a:schemeClr val="tx2"/>
                </a:solidFill>
                <a:latin typeface="+mn-lt" pitchFamily="34" charset="0"/>
                <a:ea typeface="+mn-lt" pitchFamily="34" charset="-122"/>
                <a:cs typeface="+mn-lt" pitchFamily="34" charset="-120"/>
              </a:rPr>
              <a:t>: of continuous image archive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satellites</a:t>
            </a:r>
            <a:pPr indent="0" marL="0">
              <a:lnSpc>
                <a:spcPct val="120000"/>
              </a:lnSpc>
              <a:buNone/>
            </a:pPr>
            <a:r>
              <a:rPr lang="en-US" sz="1500" dirty="0">
                <a:solidFill>
                  <a:schemeClr val="tx2"/>
                </a:solidFill>
                <a:latin typeface="+mn-lt" pitchFamily="34" charset="0"/>
                <a:ea typeface="+mn-lt" pitchFamily="34" charset="-122"/>
                <a:cs typeface="+mn-lt" pitchFamily="34" charset="-120"/>
              </a:rPr>
              <a:t>: successfully launched in the program</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recaplica.com/en/history/world-map-history-and-borders/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Live Science · Wikipedia · United Nations · ABC News · UN News · USGS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World Map: How It Was Made and Who Decides Its Borders — Recap</dc:title>
  <dc:subject>PptxGenJS Presentation</dc:subject>
  <dc:creator>Recaplica</dc:creator>
  <cp:lastModifiedBy>Recaplica</cp:lastModifiedBy>
  <cp:revision>1</cp:revision>
  <dcterms:created xsi:type="dcterms:W3CDTF">2026-09-20T19:29:33Z</dcterms:created>
  <dcterms:modified xsi:type="dcterms:W3CDTF">2026-09-20T19:29:33Z</dcterms:modified>
</cp:coreProperties>
</file>