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last notes of Ludwig Wittgenstein, written between late 1949 and 27 April 1951 and published in 1969. The subject is the border between what we know and what we hold steady.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Getting as far as the doubt means granting a pile of things first: that the words in use mean something, that looking at your hands counts as checking, that your memory of this morning is worth something. Doubt always arrives after something else.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oldest manuscript, MS 172, is placed by Anscombe, as a conjecture, between December 1949 and March 1950, the pages themselves carrying no date. MS 174, a forty-page notebook, carries a single date, 24 April 1950. MS 175 supplies the whole third section of the work, with entries from 23 September 1950 to 21 March 1951. The closing paragraphs, 638 to 676, sit in the small notebook MS 177. Wittgenstein died on 29 April 1951, two days after the last lines.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prompt carries the name of Norman Malcolm: the Bergen archives report that his criticism of Moore's «I know» was the central theme of their talks in 1949, and from there Wittgenstein went back to the two essays about common sense. The editors believed that in his final months the philosopher treated those pages as a block of thought standing on its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Wittgenstein Archives at the University of Bergen describe the work as an editorial assembly: the notes sit in four separate notebooks, alongside a bundle of loose slips.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examples discussed in the work. Moore said he knew he had two hands. For Wittgenstein a sentence such as «I know the earth has existed for many years», used as an ordinary claim to knowledge, has no recognisable use in everyday speech. And repeating «I know that is a tree» at a sceptical philosopher supplies no argument: on this he agrees with Malcolm.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Doubting one thing means holding others steady, at least enough to make sense of the question. This is a long way from the radical scepticism often pinned on him.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Internet Encyclopedia of Philosophy, saying «I know» makes sense where doubting makes sense too. The evidence Moore offers, holding up his own hand for example, turns out to be no more secure than what it should establish.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verb «to know» holds only where doubt is possible, and those certainties sit outside doubt. A second question for the class: where does the image of the hinge come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work set off a line of research in epistemology, hinge epistemology, gathering readings that differ a great deal: the Internet Encyclopedia of Philosophy names Duncan Pritchard, Annalisa Coliva and Danièle Moyal-Sharrock among the authors. The four sources consulted are listed at the foot of the Recap.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«On Certainty»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Ludwig Wittgenstein and the hinge propositions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TRY ANSWERING FIRST</a:t>
            </a:r>
            <a:endParaRPr lang="en-US" sz="1300" dirty="0"/>
          </a:p>
        </p:txBody>
      </p:sp>
      <p:sp>
        <p:nvSpPr>
          <p:cNvPr id="3" name="Shape 1"/>
          <p:cNvSpPr/>
          <p:nvPr/>
        </p:nvSpPr>
        <p:spPr>
          <a:xfrm>
            <a:off x="503936" y="2106016"/>
            <a:ext cx="405353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Can you doubt that you have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two hands?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1949 TO 1969</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Four notebooks, 1949 to 1951</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holds a door in place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objection to Moore on the verb «to know»</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studies that came after</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How the book came about</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Notebooks, slips and two editors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LATE 1949 TO 1969</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MS 175</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September 1950 to March 1951</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Late 1949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MS 172, undated: Anscombe's conjecture</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27 April 1951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last notes in the work</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1969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posthumous edition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MALCOLM, MOORE AND TWO EDITORS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Norman Malcolm</a:t>
            </a:r>
            <a:endParaRPr lang="en-US" sz="20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Criticised Moore's «I know»</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An American friend and student, in 1949.</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G.E. Moore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Defended common sense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Two essays, from 1925 and 1939.</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Anscombe, von Wright</a:t>
            </a:r>
            <a:endParaRPr lang="en-US" sz="15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Edited the 1969 volume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They built a book out of the notes.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Hinge propositions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door and what holds it in place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NOTES FROM 1949 TO 1951</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notebooks</a:t>
            </a:r>
            <a:pPr indent="0" marL="0">
              <a:lnSpc>
                <a:spcPct val="120000"/>
              </a:lnSpc>
              <a:buNone/>
            </a:pPr>
            <a:r>
              <a:rPr lang="en-US" sz="1500" dirty="0">
                <a:solidFill>
                  <a:schemeClr val="tx2"/>
                </a:solidFill>
                <a:latin typeface="+mn-lt" pitchFamily="34" charset="0"/>
                <a:ea typeface="+mn-lt" pitchFamily="34" charset="-122"/>
                <a:cs typeface="+mn-lt" pitchFamily="34" charset="-120"/>
              </a:rPr>
              <a:t>: Alongside a bundle of loose slips.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pages</a:t>
            </a:r>
            <a:pPr indent="0" marL="0">
              <a:lnSpc>
                <a:spcPct val="120000"/>
              </a:lnSpc>
              <a:buNone/>
            </a:pPr>
            <a:r>
              <a:rPr lang="en-US" sz="1500" dirty="0">
                <a:solidFill>
                  <a:schemeClr val="tx2"/>
                </a:solidFill>
                <a:latin typeface="+mn-lt" pitchFamily="34" charset="0"/>
                <a:ea typeface="+mn-lt" pitchFamily="34" charset="-122"/>
                <a:cs typeface="+mn-lt" pitchFamily="34" charset="-120"/>
              </a:rPr>
              <a:t>: Notebook MS 174, dated 24 April 1950.</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1969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year of the edition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Posthumous, edited by Anscombe and von Wright.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ON MOORE'S LIST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 know»</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Hands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defence of common sense.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DISCUSSED IN THE WORK</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 know»</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Earth</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 sentence with no clear use.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AIMED AT THE SCEPTIC</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«I know»</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Tree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Repeating it settles nothing.</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 BUSTED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Doubting everything in one block never gets as far as a doubt.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entry «Certainty» in the Stanford Encyclopedia of Philosophy reports that doubt needs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background held firm</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50" b="1" dirty="0">
                <a:solidFill>
                  <a:schemeClr val="tx1"/>
                </a:solidFill>
                <a:latin typeface="+mj-lt" pitchFamily="34" charset="0"/>
                <a:ea typeface="+mj-lt" pitchFamily="34" charset="-122"/>
                <a:cs typeface="+mj-lt" pitchFamily="34" charset="-120"/>
              </a:rPr>
              <a:t>The objection to Moore</a:t>
            </a:r>
            <a:endParaRPr lang="en-US" sz="3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Where the verb «to know» spins freely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MOORE AND WITTGENSTEIN, SIDE BY SIDE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Moore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VERB</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 know I have two hands»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EVIDENCE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He holds up his hand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Wittgenstein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VERB</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Asks for doubt alongside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EVIDENCE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Adds nothing to a hinge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Wittgenstein argues about how Moore says it, and leaves the facts alone.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After «On Certainty»</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discussion still open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does Wittgenstein object to Moore's «I know»?</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Because Moore offered no evidence at all</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Because «to know» holds only where doubting makes sense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Because Moore's language was too technical</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KEEP GOING ON THE SITE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The full Recap, with map, quiz and flashcards </a:t>
            </a:r>
            <a:pPr indent="0" marL="0">
              <a:buNone/>
            </a:pPr>
            <a:r>
              <a:rPr lang="en-US" sz="1700" b="1" dirty="0">
                <a:solidFill>
                  <a:schemeClr val="bg1"/>
                </a:solidFill>
                <a:latin typeface="+mn-lt" pitchFamily="34" charset="0"/>
                <a:ea typeface="+mn-lt" pitchFamily="34" charset="-122"/>
                <a:cs typeface="+mn-lt" pitchFamily="34" charset="-120"/>
              </a:rPr>
              <a:t>recaplica.com/en/history/wittgenstein-on-certainty/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Internet Encyclopedia of Philosophy · Nordic Wittgenstein Review · Wittgenstein Archives, Bergen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Wittgenstein on Certainty and the Hinge Propositions — Recap</dc:title>
  <dc:subject>PptxGenJS Presentation</dc:subject>
  <dc:creator>Recaplica</dc:creator>
  <cp:lastModifiedBy>Recaplica</cp:lastModifiedBy>
  <cp:revision>1</cp:revision>
  <dcterms:created xsi:type="dcterms:W3CDTF">2026-10-17T02:03:52Z</dcterms:created>
  <dcterms:modified xsi:type="dcterms:W3CDTF">2026-10-17T02:03:52Z</dcterms:modified>
</cp:coreProperties>
</file>