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traces of December gift-giving lead back to ancient Rome.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Rome people were already exchanging gifts during the Saturnalia, between 17 and 23 December, long before the figure of Santa Claus appeared.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closing market people bought candles, figs in jelly and above all the figurines; anyone with dependents gave them a few coins to spend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right-hand panel moves to nineteenth-century Britain, when Christmas started selling books, keepsakes and greeting cards.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Franciscan Media ties the legend to the modern Santa Claus. The custom of secret giving grew with the saint's reputation, and people moving to new lands took the saintly gift-giver with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country has its own gift-bringer. The feast's Greek name means "manifestation"; National Geographic dates its observance to 361 AD, perhaps with pagan roots before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Victoria and Albert Museum, publishing was already turning Christmas into a trade, with cheaper gift-books and keepsakes aimed at the growing middle classes.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company was already running Christmas ads in magazines in the 1920s, and Santa stayed in its advertising until 1964.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Magi sit between the Saturnalia and Saint Nicholas; their story is in chapter 2 of the Gospel of Matthew.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were terracotta statuettes, sold at the market that gave its name to the last day of the festival. Second question, in which country do the gifts arrive on the evening of 5 December?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are listed at the foot of the page, with links to read them in full.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Where Christmas gifts come from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the Roman Saturnalia to the first card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WHY DECEMBER</a:t>
            </a:r>
            <a:endParaRPr lang="en-US" sz="1300" dirty="0"/>
          </a:p>
        </p:txBody>
      </p:sp>
      <p:sp>
        <p:nvSpPr>
          <p:cNvPr id="3" name="Shape 1"/>
          <p:cNvSpPr/>
          <p:nvPr/>
        </p:nvSpPr>
        <p:spPr>
          <a:xfrm>
            <a:off x="3633775" y="2106016"/>
            <a:ext cx="428376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 we give each other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gifts in December?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CUSTOM WAS BUILT</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Roman Saturnalia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the Magi to Saint Nicholas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brings the gifts, and when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card and the Christmas market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The Roman Saturnalia</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Gifts and figurines, 17 to 23 December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DAYS OF THE FESTIVAL</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17-23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December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Saturnalia, per the World History Encyclopedia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Strena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Roman word</a:t>
            </a:r>
            <a:pPr indent="0" marL="0">
              <a:lnSpc>
                <a:spcPct val="120000"/>
              </a:lnSpc>
              <a:buNone/>
            </a:pPr>
            <a:r>
              <a:rPr lang="en-US" sz="1500" dirty="0">
                <a:solidFill>
                  <a:schemeClr val="tx2"/>
                </a:solidFill>
                <a:latin typeface="+mn-lt" pitchFamily="34" charset="0"/>
                <a:ea typeface="+mn-lt" pitchFamily="34" charset="-122"/>
                <a:cs typeface="+mn-lt" pitchFamily="34" charset="-120"/>
              </a:rPr>
              <a:t>: a gift of good luck, probably Sabine in origin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Sigillaria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closing day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market of the sigilla, terracotta figurines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ANCIENT ROME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Saturnalia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050" b="1" dirty="0">
                <a:solidFill>
                  <a:schemeClr val="bg1"/>
                </a:solidFill>
                <a:latin typeface="+mj-lt" pitchFamily="34" charset="0"/>
                <a:ea typeface="+mj-lt" pitchFamily="34" charset="-122"/>
                <a:cs typeface="+mj-lt" pitchFamily="34" charset="-120"/>
              </a:rPr>
              <a:t>17-23</a:t>
            </a:r>
            <a:pPr indent="0" marL="0">
              <a:buNone/>
            </a:pPr>
            <a:r>
              <a:rPr lang="en-US" sz="1600" b="1" dirty="0">
                <a:solidFill>
                  <a:schemeClr val="bg1"/>
                </a:solidFill>
                <a:latin typeface="+mj-lt" pitchFamily="34" charset="0"/>
                <a:ea typeface="+mj-lt" pitchFamily="34" charset="-122"/>
                <a:cs typeface="+mj-lt" pitchFamily="34" charset="-120"/>
              </a:rPr>
              <a:t> December</a:t>
            </a:r>
            <a:endParaRPr lang="en-US" sz="40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gifts, sigilla, coins for dependents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CHRISTIAN TRADITION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Saint Nicholas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4th</a:t>
            </a:r>
            <a:pPr indent="0" marL="0">
              <a:buNone/>
            </a:pPr>
            <a:r>
              <a:rPr lang="en-US" sz="1600" b="1" dirty="0">
                <a:solidFill>
                  <a:schemeClr val="bg1"/>
                </a:solidFill>
                <a:latin typeface="+mj-lt" pitchFamily="34" charset="0"/>
                <a:ea typeface="+mj-lt" pitchFamily="34" charset="-122"/>
                <a:cs typeface="+mj-lt" pitchFamily="34" charset="-120"/>
              </a:rPr>
              <a:t> century</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saint of Myra in the legend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VICTORIAN BRITAIN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Printed cards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1843</a:t>
            </a:r>
            <a:pPr indent="0" marL="0">
              <a:buNone/>
            </a:pPr>
            <a:r>
              <a:rPr lang="en-US" sz="1600" b="1" dirty="0">
                <a:solidFill>
                  <a:schemeClr val="accent1"/>
                </a:solidFill>
                <a:latin typeface="+mj-lt" pitchFamily="34" charset="0"/>
                <a:ea typeface="+mj-lt" pitchFamily="34" charset="-122"/>
                <a:cs typeface="+mj-lt" pitchFamily="34" charset="-120"/>
              </a:rPr>
              <a:t> the first</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Christmas enters the marketplace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From the Magi to Saint Nicholas</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Christian root of the gift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GIVER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Saint Nicholas of Myra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4th century</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4th c.</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lives in Myra, in Asia Minor</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Legend</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three bags of gold</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Over time</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saintly gift-giver travels to new lands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Who brings the gifts, and when</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Sinterklaas, the Three Kings and La Befana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BRINGS THE GIFTS, COUNTRY BY COUNTRY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Sinterklaas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Netherlands, evening of 5 December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until the 1940s, gifts in shoes on the 6th</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Three Kings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Spain, night before 6 January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presents left in straw-filled shoes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Befana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Italy, 6 January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brings the gifts on the day of Epiphany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A card and the Christmas market</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When Christmas becomes a trade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HENRY COLE'S CARD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1843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of the card</a:t>
            </a:r>
            <a:pPr indent="0" marL="0">
              <a:lnSpc>
                <a:spcPct val="120000"/>
              </a:lnSpc>
              <a:buNone/>
            </a:pPr>
            <a:r>
              <a:rPr lang="en-US" sz="1500" dirty="0">
                <a:solidFill>
                  <a:schemeClr val="tx2"/>
                </a:solidFill>
                <a:latin typeface="+mn-lt" pitchFamily="34" charset="0"/>
                <a:ea typeface="+mn-lt" pitchFamily="34" charset="-122"/>
                <a:cs typeface="+mn-lt" pitchFamily="34" charset="-120"/>
              </a:rPr>
              <a:t>: illustrated by John Callcott Horsley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copies printed</a:t>
            </a:r>
            <a:pPr indent="0" marL="0">
              <a:lnSpc>
                <a:spcPct val="120000"/>
              </a:lnSpc>
              <a:buNone/>
            </a:pPr>
            <a:r>
              <a:rPr lang="en-US" sz="1500" dirty="0">
                <a:solidFill>
                  <a:schemeClr val="tx2"/>
                </a:solidFill>
                <a:latin typeface="+mn-lt" pitchFamily="34" charset="0"/>
                <a:ea typeface="+mn-lt" pitchFamily="34" charset="-122"/>
                <a:cs typeface="+mn-lt" pitchFamily="34" charset="-120"/>
              </a:rPr>
              <a:t>: on sale at a shilling, a flop at launch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Coca-Cola did not invent Santa Claus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company says it commissioned Haddon Sundblom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 1931</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that the illustrator drew 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poem from 1823</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STAGES RECORDED BY THE SOURCES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Magi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gold, frankincense, myrrh</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Saturnalia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17-23 December</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Saint Nicholas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4th century, Myra</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First card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1843, Henry Cole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THE ROMAN FESTIVAL'S FIGURINES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were the sigilla of the Saturnalia?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Silver coins minted for the festival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Small terracotta figurines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Greeting letters sealed with wax</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full Recap, with quiz and concept map </a:t>
            </a:r>
            <a:pPr indent="0" marL="0">
              <a:buNone/>
            </a:pPr>
            <a:r>
              <a:rPr lang="en-US" sz="1700" b="1" dirty="0">
                <a:solidFill>
                  <a:schemeClr val="bg1"/>
                </a:solidFill>
                <a:latin typeface="+mn-lt" pitchFamily="34" charset="0"/>
                <a:ea typeface="+mn-lt" pitchFamily="34" charset="-122"/>
                <a:cs typeface="+mn-lt" pitchFamily="34" charset="-120"/>
              </a:rPr>
              <a:t>recaplica.com/en/history/why-do-we-give-gifts-at-christmas/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World History Encyclopedia · Franciscan Media · St. Nicholas Center · National Geographic · Victoria and Albert Museum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do we give gifts at Christmas, from Saturnalia to Saint Nicholas — Recap</dc:title>
  <dc:subject>PptxGenJS Presentation</dc:subject>
  <dc:creator>Recaplica</dc:creator>
  <cp:lastModifiedBy>Recaplica</cp:lastModifiedBy>
  <cp:revision>1</cp:revision>
  <dcterms:created xsi:type="dcterms:W3CDTF">2026-09-30T09:24:42Z</dcterms:created>
  <dcterms:modified xsi:type="dcterms:W3CDTF">2026-09-30T09:24:42Z</dcterms:modified>
</cp:coreProperties>
</file>