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1952 Alan Turing was arrested and tried over a sexual relationship with a man. Today we look at what happened to him after the war: the trial, the conviction, the toll on his work, his death in 1954, and the pardon that arrived decades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court did not hand down a single sentence, but a choice: prison, or probation on condition of a hormone treatment. Turing chose the treatment.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February 1952 Turing was arrested in Manchester over a sexual relationship with a man. He was tried and convicted of "gross indecency," the offence British law used to criminalise consensual homosexual 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court offered Turing an alternative to prison: probation, on condition of undergoing oestrogen injections. Turing chose this second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phrase "chemical castration" appears in sources to describe a hormone treatment: oestrogen injections meant to suppress the sex drive, given as part of probation.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conviction, Turing lost the security clearance and with it the chance to continue his classified cryptologic work for the British state. Historian Andrew Hodges points to the surveillance he faced as one element of the picture in the two years before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Historian Andrew Hodges, cited by the Science Museum, links the loss of the clearance, the state's distrust and the surveillance to the two years before Turing's death, always in the conditional: they may have been decisive factors.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Turing died on 7 June 1954 in Wilmslow. In 2013 Queen Elizabeth II granted him an individual royal pardon; in 2017 the law known as Turing's Law posthumously pardoned thousands of other people convicted of similar offences.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Turing's Law received Royal Assent on 31 January 2017. That same day a blanket posthumous pardon reached gay and bisexual men who had been punished under offences no longer on the books.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law gave a posthumous pardon to thousands of men once punished under sexual offences no longer on the books. If there's time, a second question from the Recap quiz: in what year did Turing receive the individual royal pardon from Queen Elizabeth II?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Alan Turing after the war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Was he gay, and what happened next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CHOICE GIVEN IN 1952</a:t>
            </a:r>
            <a:endParaRPr lang="en-US" sz="1300" dirty="0"/>
          </a:p>
        </p:txBody>
      </p:sp>
      <p:sp>
        <p:nvSpPr>
          <p:cNvPr id="3" name="Shape 1"/>
          <p:cNvSpPr/>
          <p:nvPr/>
        </p:nvSpPr>
        <p:spPr>
          <a:xfrm>
            <a:off x="3663950" y="2106016"/>
            <a:ext cx="25710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Prison, or a hormone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treatment?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arrest and the trial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sentence and the choice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toll on his work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death and the pardon, years later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arrest and the trial</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Manchester, 1952, gross indecency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MANCHESTER, FEBRUARY 1952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Arrest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relationship with a man</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Gross indecency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Conviction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1952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sentence and the choice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Prison, or chemical castration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MANCHESTER COURT, 1952</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Prison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FREEDOM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Incarceration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BODY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treatment imposed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Probation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FREEDOM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Out of prison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BODY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Oestrogen injections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Turing chose probation and the hormone treatment.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'Chemical castration' was not a surgical procedure.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Sources use the phrase for injections of the hormone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oestrogen</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stated aim of suppressing the sex drive.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toll on his work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Clearance revoked, under surveillance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CONVICTION TO DEATH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clearance revoked</a:t>
            </a:r>
            <a:pPr indent="0" marL="0">
              <a:lnSpc>
                <a:spcPct val="120000"/>
              </a:lnSpc>
              <a:buNone/>
            </a:pPr>
            <a:r>
              <a:rPr lang="en-US" sz="1500" dirty="0">
                <a:solidFill>
                  <a:schemeClr val="tx2"/>
                </a:solidFill>
                <a:latin typeface="+mn-lt" pitchFamily="34" charset="0"/>
                <a:ea typeface="+mn-lt" pitchFamily="34" charset="-122"/>
                <a:cs typeface="+mn-lt" pitchFamily="34" charset="-120"/>
              </a:rPr>
              <a:t>: end of the classified cryptologic 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under surveillance, per Andrew Hodges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7 June, at Wilmslow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ANDREW HODGES, TURING'S BIOGRAPHER</a:t>
            </a:r>
            <a:endParaRPr lang="en-US" sz="1300" dirty="0"/>
          </a:p>
        </p:txBody>
      </p:sp>
      <p:sp>
        <p:nvSpPr>
          <p:cNvPr id="3" name="Shape 1"/>
          <p:cNvSpPr/>
          <p:nvPr/>
        </p:nvSpPr>
        <p:spPr>
          <a:xfrm>
            <a:off x="2841955" y="2106016"/>
            <a:ext cx="45849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Was the conviction alone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led to Turing's death?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The death and the pardon, years later</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1954, then 2013 and 2017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1954 TO 2017</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Death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7 June 1954</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Royal pardon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2013, Queen Elizabeth II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Turing's Law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2017, blanket pardon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2017 LAW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pardon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one granted to Turing alone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Assent</a:t>
            </a:r>
            <a:pPr indent="0" marL="0">
              <a:lnSpc>
                <a:spcPct val="120000"/>
              </a:lnSpc>
              <a:buNone/>
            </a:pPr>
            <a:r>
              <a:rPr lang="en-US" sz="1500" dirty="0">
                <a:solidFill>
                  <a:schemeClr val="tx2"/>
                </a:solidFill>
                <a:latin typeface="+mn-lt" pitchFamily="34" charset="0"/>
                <a:ea typeface="+mn-lt" pitchFamily="34" charset="-122"/>
                <a:cs typeface="+mn-lt" pitchFamily="34" charset="-120"/>
              </a:rPr>
              <a:t>: 31 January, Turing's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the 2017 Turing's Law establish?</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pardon for Turing alone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posthumous pardon for thousands of men, offences now abolished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Financial compensation for Turing's family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recaplica.com/en/history/was-alan-turing-gay/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Science Museum Group · GOV.UK · Education Hub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Alan Turing Gay? The 1952 Conviction, Chemical Castration and Pardon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