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Parerga and Paralipomena is Arthur Schopenhauer's last work, published in 1851.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Greek title Parerga and Paralipomena literally means secondary works and things left over. Yet it was this very book, meant as an accompaniment, that brought Schopenhauer his first public recognition.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Schopenhauer spent his final years, until his death in 1860, enjoying a fame that had arrived late and after a long wait.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volume, Parerga, collects six extended essays meant as supplements to Schopenhauer's thought; the second, Paralipomena, gathers shorter pieces in 31 subsections.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Berlin publisher Hayn agreed to print the book only after persuasion from Schopenhauer's disciple Julius Frauenstädt. Within a couple of years, around 1853, John Oxenford's review in the Westminster Review brought the philosophical recognition Schopenhauer had long hoped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Fame reached Schopenhauer late, and by a route he himself never expected.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Schopenhauer opens the Aphorisms on the Wisdom of Life by sorting human goods into these three kinds, and for him the first outweighs the other two in shaping happiness.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Sacrificing health for any other kind of happiness, money, career or pleasure, is for Schopenhauer the greatest of follies.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rich intellectual life, Schopenhauer writes, is enough to keep good company even in complete solitude: without those resources, the same solitude turns into boredom. Translator T. B. Saunders sums up the underlying rule: what matters is the character of the person enjoying external goods, more than the goods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nine tenths: for Schopenhauer, sacrificing health for any other kind of happiness is the greatest of follies. Second question for the class: what are the three categories of human goods that open the Aphorisms on the Wisdom of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Key Points, Quiz and FAQ on the site to make the concepts stick.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Parerga and Paralipomena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Schopenhauer's aphorisms on the wisdom of life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1851, A MINOR WORK</a:t>
            </a:r>
            <a:endParaRPr lang="en-US" sz="1300" dirty="0"/>
          </a:p>
        </p:txBody>
      </p:sp>
      <p:sp>
        <p:nvSpPr>
          <p:cNvPr id="3" name="Shape 1"/>
          <p:cNvSpPr/>
          <p:nvPr/>
        </p:nvSpPr>
        <p:spPr>
          <a:xfrm>
            <a:off x="2314448" y="2106016"/>
            <a:ext cx="323209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a minor work made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Schopenhauer famous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1851 TO 1860</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book meant as an appendix</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Fame that arrived late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kinds of good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swing between pain and boredom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A book meant as an appendix</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Schopenhauer's last book, 1851</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1788-1860</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Arthur Schopenhauer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1788-1860</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1851</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Parerga and Paralipomena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Philosophical recognition arrives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1860</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by then famous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PARERGA, THEN PARALIPOMENA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long essays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volume, Parerga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short subsections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second volume, Paralipomena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Fame that arrived late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review changes everything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NEGLECT TO FAME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published, barely noticed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Oxenford's review</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dies, by then famous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REVIEWED BY JOHN OXENFORD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His most marginal book made him famous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Schopenhauer saw Parerga and Paralipomena as a mere accompaniment to his system. It was John Oxenford's review, once translated into German, that made him famous almost overnight, after decades of neglect.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Three kinds of good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actually matters for happiness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FIRST KIND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What a person is</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100" b="1" dirty="0">
                <a:solidFill>
                  <a:schemeClr val="bg1"/>
                </a:solidFill>
                <a:latin typeface="+mj-lt" pitchFamily="34" charset="0"/>
                <a:ea typeface="+mj-lt" pitchFamily="34" charset="-122"/>
                <a:cs typeface="+mj-lt" pitchFamily="34" charset="-120"/>
              </a:rPr>
              <a:t>Inner life</a:t>
            </a:r>
            <a:endParaRPr lang="en-US" sz="41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Personality, health, intellect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SECOND KIND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000" b="1" dirty="0">
                <a:solidFill>
                  <a:schemeClr val="bg1"/>
                </a:solidFill>
                <a:latin typeface="+mj-lt" pitchFamily="34" charset="0"/>
                <a:ea typeface="+mj-lt" pitchFamily="34" charset="-122"/>
                <a:cs typeface="+mj-lt" pitchFamily="34" charset="-120"/>
              </a:rPr>
              <a:t>What a person has</a:t>
            </a:r>
            <a:endParaRPr lang="en-US" sz="20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100" b="1" dirty="0">
                <a:solidFill>
                  <a:schemeClr val="bg1"/>
                </a:solidFill>
                <a:latin typeface="+mj-lt" pitchFamily="34" charset="0"/>
                <a:ea typeface="+mj-lt" pitchFamily="34" charset="-122"/>
                <a:cs typeface="+mj-lt" pitchFamily="34" charset="-120"/>
              </a:rPr>
              <a:t>Property</a:t>
            </a:r>
            <a:endParaRPr lang="en-US" sz="41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Money and property</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THIRD KIND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850" b="1" dirty="0">
                <a:solidFill>
                  <a:schemeClr val="accent1"/>
                </a:solidFill>
                <a:latin typeface="+mj-lt" pitchFamily="34" charset="0"/>
                <a:ea typeface="+mj-lt" pitchFamily="34" charset="-122"/>
                <a:cs typeface="+mj-lt" pitchFamily="34" charset="-120"/>
              </a:rPr>
              <a:t>How others see you</a:t>
            </a:r>
            <a:endParaRPr lang="en-US" sz="18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50" b="1" dirty="0">
                <a:solidFill>
                  <a:schemeClr val="accent1"/>
                </a:solidFill>
                <a:latin typeface="+mj-lt" pitchFamily="34" charset="0"/>
                <a:ea typeface="+mj-lt" pitchFamily="34" charset="-122"/>
                <a:cs typeface="+mj-lt" pitchFamily="34" charset="-120"/>
              </a:rPr>
              <a:t>Reputation</a:t>
            </a:r>
            <a:endParaRPr lang="en-US" sz="3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Social standing, in others' eyes</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9 IN 10, ACCORDING TO SCHOPENHAUER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happiness</a:t>
            </a:r>
            <a:pPr indent="0" marL="0">
              <a:lnSpc>
                <a:spcPct val="120000"/>
              </a:lnSpc>
              <a:buNone/>
            </a:pPr>
            <a:r>
              <a:rPr lang="en-US" sz="1500" dirty="0">
                <a:solidFill>
                  <a:schemeClr val="tx2"/>
                </a:solidFill>
                <a:latin typeface="+mn-lt" pitchFamily="34" charset="0"/>
                <a:ea typeface="+mn-lt" pitchFamily="34" charset="-122"/>
                <a:cs typeface="+mn-lt" pitchFamily="34" charset="-120"/>
              </a:rPr>
              <a:t>: Schopenhauer credits to health alone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copies, the print run</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the first edition, per Wikipedia and the Cambridge critical edition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Between pain and boredom</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happiness actually sits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PAIN, THEN BOREDOM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Pain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CAUSE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unmet desire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STATE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wanting what's missing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Boredom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CAUSE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satisfied desire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STATE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nothing left to pursue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Between these two poles, Schopenhauer argues, human life swings.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HOW MUCH DOES HEALTH MATTER?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share of happiness does Schopenhauer credit to health alone?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third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Half</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Nine tenths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more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recaplica.com/en/history/schopenhauer-parerga-and-paralipomena/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IEP · SEP · Wikipedia · The Wisdom of Life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Parerga and Paralipomena: Schopenhauer's Essays on the Wisdom of Life — Recap</dc:title>
  <dc:subject>PptxGenJS Presentation</dc:subject>
  <dc:creator>Recaplica</dc:creator>
  <cp:lastModifiedBy>Recaplica</cp:lastModifiedBy>
  <cp:revision>1</cp:revision>
  <dcterms:created xsi:type="dcterms:W3CDTF">2026-10-14T03:15:15Z</dcterms:created>
  <dcterms:modified xsi:type="dcterms:W3CDTF">2026-10-14T03:15:15Z</dcterms:modified>
</cp:coreProperties>
</file>