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unfinished treatise by Arthur Schopenhauer, published only after his death.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Schopenhauer, yes, and that's exactly the treatise's subject: eristic dialectic is the art of disputing so as to come out on top, regardless of whether you're actually right or wrong on the merits.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over a century readers knew only Frauenstädt's 1864 version; a philologically reliable German text arrived only after 1966, edited by Arthur Hübscher.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a detail that unsettles: the author of the most cynical catalogue on disputation would not put it in print, because teaching people to win per fas et nefas, by fair means or foul, disgusted him.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Schopenhauer opens the treatise by noting that philosophers spent a long time on the rules of logic but left this darker art, the dialectic of disputation, almost entirely unexplored.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of the 38 stratagems Schopenhauer lists; the treatise also describes a countermove for each one, meant for anyone who recognizes it in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Stratagem number 23 out of 38 describes this technique: provoke the opponent with contradiction until, irritated, they overstate their own claim to the point where it becomes attackable.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Schopenhauer presents it as the extreme resort of someone out of arguments: once the reasons run out, what's left is attacking the person instead of the claim.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figures that frame the work: 38 stratagems handed down (in the manuscript Schopenhauer refers to about forty, so the list stayed unfinished) and 1864 as the year of the first edition, four years after the author's death.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no. The 36 Stratagems belong to the Chinese tradition of military and political tactics; Schopenhauer's treatise comes from Germany a century later and deals with verbal disputes. Second question for the class: why would an author write a catalogue of rhetorical tricks and then refuse to publish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Recap also covers Schopenhauer's philosophy as a whole, starting from the system of The World as Will and Representation.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Art of Being Right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Schopenhauer's stratagems for winning an argument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WINNING WITHOUT BEING RIGHT</a:t>
            </a:r>
            <a:endParaRPr lang="en-US" sz="1300" dirty="0"/>
          </a:p>
        </p:txBody>
      </p:sp>
      <p:sp>
        <p:nvSpPr>
          <p:cNvPr id="3" name="Shape 1"/>
          <p:cNvSpPr/>
          <p:nvPr/>
        </p:nvSpPr>
        <p:spPr>
          <a:xfrm>
            <a:off x="503936" y="2843632"/>
            <a:ext cx="529965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Can you win an argument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without being right?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MANUSCRIPT TO DISPUTE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manuscript left in a drawer</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Logic has rules; disputing rarely does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few stratagems up close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author who refused to sign it</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A manuscript in the drawer</a:t>
            </a:r>
            <a:endParaRPr lang="en-US" sz="30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46 pages written around 1830</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FROM MANUSCRIPT TO BOOK</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The Art of Being Right</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1830 - 1864</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1830</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Schopenhauer writes the 46-page manuscript</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1860</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He dies without having published it</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1864</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Frauenstädt publishes it among his papers</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1966</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Hübscher edits the definitive critical text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PUBLISHED FOUR YEARS AFTER HIS DEATH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Schopenhauer wrote the treatise, then refused to publish it.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German-language account says that the purely competitive aim of disputation, winning regardless of the truth, disgusted Schopenhauer himself.</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50" b="1" dirty="0">
                <a:solidFill>
                  <a:schemeClr val="tx1"/>
                </a:solidFill>
                <a:latin typeface="+mj-lt" pitchFamily="34" charset="0"/>
                <a:ea typeface="+mj-lt" pitchFamily="34" charset="-122"/>
                <a:cs typeface="+mj-lt" pitchFamily="34" charset="-120"/>
              </a:rPr>
              <a:t>Logic versus disputing</a:t>
            </a:r>
            <a:endParaRPr lang="en-US" sz="3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forgotten distinction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OPPOSITE GOALS, TRUTH OR VICTORY</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Logic</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GOAL</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correct deductions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STANDARD</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truth of the reasoning</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Eristic dialectic</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GOAL</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winning the dispute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STANDARD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coming out on top, whatever the merits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Logic's rules are centuries old; disputing's are almost never written down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 few stratagems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38 techniques, each with a countermove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STRATAGEMS NAMED IN THE TREATISE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Extension</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Stretching the opponent's claim</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Broaden what the other side said so it becomes easier to attack</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Concealment</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Hiding the premises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Get the premises accepted one at a time, leading to the wanted conclusion</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550" b="1" dirty="0">
                <a:solidFill>
                  <a:schemeClr val="tx1"/>
                </a:solidFill>
                <a:latin typeface="+mj-lt" pitchFamily="34" charset="0"/>
                <a:ea typeface="+mj-lt" pitchFamily="34" charset="-122"/>
                <a:cs typeface="+mj-lt" pitchFamily="34" charset="-120"/>
              </a:rPr>
              <a:t>Mutatio controversiae</a:t>
            </a:r>
            <a:endParaRPr lang="en-US" sz="155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Changing the subject</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Divert the dispute as soon as defeat on the merits looks likely</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STRATAGEM 23 AT WORK</a:t>
            </a:r>
            <a:endParaRPr lang="en-US" sz="1300" dirty="0"/>
          </a:p>
        </p:txBody>
      </p:sp>
      <p:sp>
        <p:nvSpPr>
          <p:cNvPr id="3" name="Shape 1"/>
          <p:cNvSpPr/>
          <p:nvPr/>
        </p:nvSpPr>
        <p:spPr>
          <a:xfrm flipH="1">
            <a:off x="960120" y="1837944"/>
            <a:ext cx="1097280" cy="530352"/>
          </a:xfrm>
          <a:prstGeom prst="line">
            <a:avLst/>
          </a:prstGeom>
          <a:noFill/>
          <a:ln w="15875">
            <a:solidFill>
              <a:schemeClr val="accent3"/>
            </a:solidFill>
            <a:prstDash val="dash"/>
          </a:ln>
        </p:spPr>
      </p:sp>
      <p:sp>
        <p:nvSpPr>
          <p:cNvPr id="4" name="Shape 2"/>
          <p:cNvSpPr/>
          <p:nvPr/>
        </p:nvSpPr>
        <p:spPr>
          <a:xfrm>
            <a:off x="2057400" y="1837944"/>
            <a:ext cx="1097280" cy="530352"/>
          </a:xfrm>
          <a:prstGeom prst="line">
            <a:avLst/>
          </a:prstGeom>
          <a:noFill/>
          <a:ln w="15875">
            <a:solidFill>
              <a:schemeClr val="accent3"/>
            </a:solidFill>
            <a:prstDash val="dash"/>
          </a:ln>
        </p:spPr>
      </p:sp>
      <p:sp>
        <p:nvSpPr>
          <p:cNvPr id="5" name="Shape 3"/>
          <p:cNvSpPr/>
          <p:nvPr/>
        </p:nvSpPr>
        <p:spPr>
          <a:xfrm flipH="1">
            <a:off x="960120" y="2935224"/>
            <a:ext cx="1097280" cy="530352"/>
          </a:xfrm>
          <a:prstGeom prst="line">
            <a:avLst/>
          </a:prstGeom>
          <a:noFill/>
          <a:ln w="15875">
            <a:solidFill>
              <a:schemeClr val="accent4"/>
            </a:solidFill>
            <a:prstDash val="dash"/>
          </a:ln>
        </p:spPr>
      </p:sp>
      <p:sp>
        <p:nvSpPr>
          <p:cNvPr id="6" name="Shape 4"/>
          <p:cNvSpPr/>
          <p:nvPr/>
        </p:nvSpPr>
        <p:spPr>
          <a:xfrm>
            <a:off x="2057400" y="2935224"/>
            <a:ext cx="1097280" cy="530352"/>
          </a:xfrm>
          <a:prstGeom prst="line">
            <a:avLst/>
          </a:prstGeom>
          <a:noFill/>
          <a:ln w="15875">
            <a:solidFill>
              <a:schemeClr val="accent4"/>
            </a:solidFill>
            <a:prstDash val="dash"/>
          </a:ln>
        </p:spPr>
      </p:sp>
      <p:sp>
        <p:nvSpPr>
          <p:cNvPr id="7" name="Text 5"/>
          <p:cNvSpPr/>
          <p:nvPr/>
        </p:nvSpPr>
        <p:spPr>
          <a:xfrm>
            <a:off x="676656" y="1271016"/>
            <a:ext cx="566928" cy="566928"/>
          </a:xfrm>
          <a:prstGeom prst="ellipse">
            <a:avLst/>
          </a:prstGeom>
          <a:solidFill>
            <a:srgbClr val="47525F"/>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A</a:t>
            </a:r>
            <a:endParaRPr lang="en-US" sz="1900" dirty="0"/>
          </a:p>
        </p:txBody>
      </p:sp>
      <p:sp>
        <p:nvSpPr>
          <p:cNvPr id="8" name="Text 6"/>
          <p:cNvSpPr/>
          <p:nvPr/>
        </p:nvSpPr>
        <p:spPr>
          <a:xfrm>
            <a:off x="1773936" y="1271016"/>
            <a:ext cx="566928" cy="566928"/>
          </a:xfrm>
          <a:prstGeom prst="ellipse">
            <a:avLst/>
          </a:prstGeom>
          <a:solidFill>
            <a:schemeClr val="accent3"/>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B</a:t>
            </a:r>
            <a:endParaRPr lang="en-US" sz="1900" dirty="0"/>
          </a:p>
        </p:txBody>
      </p:sp>
      <p:sp>
        <p:nvSpPr>
          <p:cNvPr id="9" name="Text 7"/>
          <p:cNvSpPr/>
          <p:nvPr/>
        </p:nvSpPr>
        <p:spPr>
          <a:xfrm>
            <a:off x="2871216" y="1271016"/>
            <a:ext cx="566928" cy="566928"/>
          </a:xfrm>
          <a:prstGeom prst="ellipse">
            <a:avLst/>
          </a:prstGeom>
          <a:solidFill>
            <a:srgbClr val="47525F"/>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A</a:t>
            </a:r>
            <a:endParaRPr lang="en-US" sz="1900" dirty="0"/>
          </a:p>
        </p:txBody>
      </p:sp>
      <p:sp>
        <p:nvSpPr>
          <p:cNvPr id="10" name="Text 8"/>
          <p:cNvSpPr/>
          <p:nvPr/>
        </p:nvSpPr>
        <p:spPr>
          <a:xfrm>
            <a:off x="676656" y="2368296"/>
            <a:ext cx="566928" cy="566928"/>
          </a:xfrm>
          <a:prstGeom prst="ellipse">
            <a:avLst/>
          </a:prstGeom>
          <a:solidFill>
            <a:schemeClr val="accent3"/>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B</a:t>
            </a:r>
            <a:endParaRPr lang="en-US" sz="1900" dirty="0"/>
          </a:p>
        </p:txBody>
      </p:sp>
      <p:sp>
        <p:nvSpPr>
          <p:cNvPr id="11" name="Text 9"/>
          <p:cNvSpPr/>
          <p:nvPr/>
        </p:nvSpPr>
        <p:spPr>
          <a:xfrm>
            <a:off x="1773936" y="2368296"/>
            <a:ext cx="566928" cy="566928"/>
          </a:xfrm>
          <a:prstGeom prst="ellipse">
            <a:avLst/>
          </a:prstGeom>
          <a:solidFill>
            <a:srgbClr val="47525F"/>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A</a:t>
            </a:r>
            <a:endParaRPr lang="en-US" sz="1900" dirty="0"/>
          </a:p>
        </p:txBody>
      </p:sp>
      <p:sp>
        <p:nvSpPr>
          <p:cNvPr id="12" name="Text 10"/>
          <p:cNvSpPr/>
          <p:nvPr/>
        </p:nvSpPr>
        <p:spPr>
          <a:xfrm>
            <a:off x="2871216" y="2368296"/>
            <a:ext cx="566928" cy="566928"/>
          </a:xfrm>
          <a:prstGeom prst="ellipse">
            <a:avLst/>
          </a:prstGeom>
          <a:solidFill>
            <a:schemeClr val="accent3"/>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B</a:t>
            </a:r>
            <a:endParaRPr lang="en-US" sz="1900" dirty="0"/>
          </a:p>
        </p:txBody>
      </p:sp>
      <p:sp>
        <p:nvSpPr>
          <p:cNvPr id="13" name="Text 11"/>
          <p:cNvSpPr/>
          <p:nvPr/>
        </p:nvSpPr>
        <p:spPr>
          <a:xfrm>
            <a:off x="676656" y="3465576"/>
            <a:ext cx="566928" cy="566928"/>
          </a:xfrm>
          <a:prstGeom prst="ellipse">
            <a:avLst/>
          </a:prstGeom>
          <a:solidFill>
            <a:srgbClr val="47525F"/>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A</a:t>
            </a:r>
            <a:endParaRPr lang="en-US" sz="1900" dirty="0"/>
          </a:p>
        </p:txBody>
      </p:sp>
      <p:sp>
        <p:nvSpPr>
          <p:cNvPr id="14" name="Text 12"/>
          <p:cNvSpPr/>
          <p:nvPr/>
        </p:nvSpPr>
        <p:spPr>
          <a:xfrm>
            <a:off x="1773936" y="3465576"/>
            <a:ext cx="566928" cy="566928"/>
          </a:xfrm>
          <a:prstGeom prst="ellipse">
            <a:avLst/>
          </a:prstGeom>
          <a:solidFill>
            <a:schemeClr val="accent3"/>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B</a:t>
            </a:r>
            <a:endParaRPr lang="en-US" sz="1900" dirty="0"/>
          </a:p>
        </p:txBody>
      </p:sp>
      <p:sp>
        <p:nvSpPr>
          <p:cNvPr id="15" name="Text 13"/>
          <p:cNvSpPr/>
          <p:nvPr/>
        </p:nvSpPr>
        <p:spPr>
          <a:xfrm>
            <a:off x="2871216" y="3465576"/>
            <a:ext cx="566928" cy="566928"/>
          </a:xfrm>
          <a:prstGeom prst="ellipse">
            <a:avLst/>
          </a:prstGeom>
          <a:solidFill>
            <a:srgbClr val="47525F"/>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A</a:t>
            </a:r>
            <a:endParaRPr lang="en-US" sz="1900" dirty="0"/>
          </a:p>
        </p:txBody>
      </p:sp>
      <p:sp>
        <p:nvSpPr>
          <p:cNvPr id="16" name="Shape 14"/>
          <p:cNvSpPr/>
          <p:nvPr/>
        </p:nvSpPr>
        <p:spPr>
          <a:xfrm>
            <a:off x="4297680" y="1271016"/>
            <a:ext cx="50292" cy="731520"/>
          </a:xfrm>
          <a:prstGeom prst="rect">
            <a:avLst/>
          </a:prstGeom>
          <a:solidFill>
            <a:schemeClr val="accent3"/>
          </a:solidFill>
          <a:ln/>
        </p:spPr>
      </p:sp>
      <p:sp>
        <p:nvSpPr>
          <p:cNvPr id="17" name="Text 15"/>
          <p:cNvSpPr/>
          <p:nvPr/>
        </p:nvSpPr>
        <p:spPr>
          <a:xfrm>
            <a:off x="4526280" y="1234440"/>
            <a:ext cx="4069080" cy="960120"/>
          </a:xfrm>
          <a:prstGeom prst="rect">
            <a:avLst/>
          </a:prstGeom>
          <a:noFill/>
          <a:ln/>
        </p:spPr>
        <p:txBody>
          <a:bodyPr wrap="square" rtlCol="0" anchor="t"/>
          <a:lstStyle/>
          <a:p>
            <a:pPr indent="0" marL="0">
              <a:lnSpc>
                <a:spcPct val="120000"/>
              </a:lnSpc>
              <a:buNone/>
            </a:pPr>
            <a:r>
              <a:rPr lang="en-US" sz="1550" b="1" dirty="0">
                <a:solidFill>
                  <a:schemeClr val="tx1"/>
                </a:solidFill>
                <a:latin typeface="+mj-lt" pitchFamily="34" charset="0"/>
                <a:ea typeface="+mj-lt" pitchFamily="34" charset="-122"/>
                <a:cs typeface="+mj-lt" pitchFamily="34" charset="-120"/>
              </a:rPr>
              <a:t>Contradict</a:t>
            </a:r>
            <a:pPr indent="0" marL="0">
              <a:lnSpc>
                <a:spcPct val="120000"/>
              </a:lnSpc>
              <a:buNone/>
            </a:pPr>
            <a:r>
              <a:rPr lang="en-US" sz="1550" dirty="0">
                <a:solidFill>
                  <a:schemeClr val="tx1"/>
                </a:solidFill>
                <a:latin typeface="+mn-lt" pitchFamily="34" charset="0"/>
                <a:ea typeface="+mn-lt" pitchFamily="34" charset="-122"/>
                <a:cs typeface="+mn-lt" pitchFamily="34" charset="-120"/>
              </a:rPr>
              <a:t> Every claim the opponent makes gets contradicted</a:t>
            </a:r>
            <a:endParaRPr lang="en-US" sz="1550" dirty="0"/>
          </a:p>
        </p:txBody>
      </p:sp>
      <p:sp>
        <p:nvSpPr>
          <p:cNvPr id="18" name="Shape 16"/>
          <p:cNvSpPr/>
          <p:nvPr/>
        </p:nvSpPr>
        <p:spPr>
          <a:xfrm>
            <a:off x="4297680" y="2322576"/>
            <a:ext cx="50292" cy="731520"/>
          </a:xfrm>
          <a:prstGeom prst="rect">
            <a:avLst/>
          </a:prstGeom>
          <a:solidFill>
            <a:schemeClr val="accent3"/>
          </a:solidFill>
          <a:ln/>
        </p:spPr>
      </p:sp>
      <p:sp>
        <p:nvSpPr>
          <p:cNvPr id="19" name="Text 17"/>
          <p:cNvSpPr/>
          <p:nvPr/>
        </p:nvSpPr>
        <p:spPr>
          <a:xfrm>
            <a:off x="4526280" y="2286000"/>
            <a:ext cx="4069080" cy="960120"/>
          </a:xfrm>
          <a:prstGeom prst="rect">
            <a:avLst/>
          </a:prstGeom>
          <a:noFill/>
          <a:ln/>
        </p:spPr>
        <p:txBody>
          <a:bodyPr wrap="square" rtlCol="0" anchor="t"/>
          <a:lstStyle/>
          <a:p>
            <a:pPr indent="0" marL="0">
              <a:lnSpc>
                <a:spcPct val="120000"/>
              </a:lnSpc>
              <a:buNone/>
            </a:pPr>
            <a:r>
              <a:rPr lang="en-US" sz="1550" b="1" dirty="0">
                <a:solidFill>
                  <a:schemeClr val="tx1"/>
                </a:solidFill>
                <a:latin typeface="+mj-lt" pitchFamily="34" charset="0"/>
                <a:ea typeface="+mj-lt" pitchFamily="34" charset="-122"/>
                <a:cs typeface="+mj-lt" pitchFamily="34" charset="-120"/>
              </a:rPr>
              <a:t>Provoke</a:t>
            </a:r>
            <a:pPr indent="0" marL="0">
              <a:lnSpc>
                <a:spcPct val="120000"/>
              </a:lnSpc>
              <a:buNone/>
            </a:pPr>
            <a:r>
              <a:rPr lang="en-US" sz="1550" dirty="0">
                <a:solidFill>
                  <a:schemeClr val="tx1"/>
                </a:solidFill>
                <a:latin typeface="+mn-lt" pitchFamily="34" charset="0"/>
                <a:ea typeface="+mn-lt" pitchFamily="34" charset="-122"/>
                <a:cs typeface="+mn-lt" pitchFamily="34" charset="-120"/>
              </a:rPr>
              <a:t> Irritated, the opponent overstates their own claim</a:t>
            </a:r>
            <a:endParaRPr lang="en-US" sz="1550" dirty="0"/>
          </a:p>
        </p:txBody>
      </p:sp>
      <p:sp>
        <p:nvSpPr>
          <p:cNvPr id="20" name="Shape 18"/>
          <p:cNvSpPr/>
          <p:nvPr/>
        </p:nvSpPr>
        <p:spPr>
          <a:xfrm>
            <a:off x="4297680" y="3374136"/>
            <a:ext cx="50292" cy="731520"/>
          </a:xfrm>
          <a:prstGeom prst="rect">
            <a:avLst/>
          </a:prstGeom>
          <a:solidFill>
            <a:schemeClr val="accent3"/>
          </a:solidFill>
          <a:ln/>
        </p:spPr>
      </p:sp>
      <p:sp>
        <p:nvSpPr>
          <p:cNvPr id="21" name="Text 19"/>
          <p:cNvSpPr/>
          <p:nvPr/>
        </p:nvSpPr>
        <p:spPr>
          <a:xfrm>
            <a:off x="4526280" y="3337560"/>
            <a:ext cx="4069080" cy="960120"/>
          </a:xfrm>
          <a:prstGeom prst="rect">
            <a:avLst/>
          </a:prstGeom>
          <a:noFill/>
          <a:ln/>
        </p:spPr>
        <p:txBody>
          <a:bodyPr wrap="square" rtlCol="0" anchor="t"/>
          <a:lstStyle/>
          <a:p>
            <a:pPr indent="0" marL="0">
              <a:lnSpc>
                <a:spcPct val="120000"/>
              </a:lnSpc>
              <a:buNone/>
            </a:pPr>
            <a:r>
              <a:rPr lang="en-US" sz="1550" b="1" dirty="0">
                <a:solidFill>
                  <a:schemeClr val="tx1"/>
                </a:solidFill>
                <a:latin typeface="+mj-lt" pitchFamily="34" charset="0"/>
                <a:ea typeface="+mj-lt" pitchFamily="34" charset="-122"/>
                <a:cs typeface="+mj-lt" pitchFamily="34" charset="-120"/>
              </a:rPr>
              <a:t>Attack</a:t>
            </a:r>
            <a:pPr indent="0" marL="0">
              <a:lnSpc>
                <a:spcPct val="120000"/>
              </a:lnSpc>
              <a:buNone/>
            </a:pPr>
            <a:r>
              <a:rPr lang="en-US" sz="1550" dirty="0">
                <a:solidFill>
                  <a:schemeClr val="tx1"/>
                </a:solidFill>
                <a:latin typeface="+mn-lt" pitchFamily="34" charset="0"/>
                <a:ea typeface="+mn-lt" pitchFamily="34" charset="-122"/>
                <a:cs typeface="+mn-lt" pitchFamily="34" charset="-120"/>
              </a:rPr>
              <a:t> The overstated claim becomes easy to take apart</a:t>
            </a:r>
            <a:endParaRPr lang="en-US" sz="15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LAST RESORT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When losing, what's left is the personal insult.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Stratagem number 38, the last on the list, is resorting 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personal insult</a:t>
            </a:r>
            <a:pPr indent="0" marL="0">
              <a:lnSpc>
                <a:spcPct val="125000"/>
              </a:lnSpc>
              <a:buNone/>
            </a:pPr>
            <a:r>
              <a:rPr lang="en-US" sz="1750" dirty="0">
                <a:solidFill>
                  <a:srgbClr val="D8D6CF"/>
                </a:solidFill>
                <a:latin typeface="+mn-lt" pitchFamily="34" charset="0"/>
                <a:ea typeface="+mn-lt" pitchFamily="34" charset="-122"/>
                <a:cs typeface="+mn-lt" pitchFamily="34" charset="-120"/>
              </a:rPr>
              <a:t>s when the opponent is winning the dispute on its merits: Schopenhauer calls it the Argumentum ad personam.</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Not to be confused</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different book, a different tradition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NUMBERS FROM THE TREATISE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stratagems listed</a:t>
            </a:r>
            <a:pPr indent="0" marL="0">
              <a:lnSpc>
                <a:spcPct val="120000"/>
              </a:lnSpc>
              <a:buNone/>
            </a:pPr>
            <a:r>
              <a:rPr lang="en-US" sz="1500" dirty="0">
                <a:solidFill>
                  <a:schemeClr val="tx2"/>
                </a:solidFill>
                <a:latin typeface="+mn-lt" pitchFamily="34" charset="0"/>
                <a:ea typeface="+mn-lt" pitchFamily="34" charset="-122"/>
                <a:cs typeface="+mn-lt" pitchFamily="34" charset="-120"/>
              </a:rPr>
              <a:t>: each with its countermove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1864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 of first publication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posthumous, edited by Frauenstädt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TO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Is The Art of Being Right the same book as the Chinese 36 Stratagems?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Yes, same author under two different titles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No, two works from different traditions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Yes, Schopenhauer translated the Chinese text</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THE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recaplica.com/en/history/schopenhauer-art-of-being-right/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Wikipedia EN · Wikisource · Wikipedia DE · Wikipedia IT · Stanford Encyclopedia of Philosophy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Art of Being Right: Schopenhauer's 38 Stratagems — Recap</dc:title>
  <dc:subject>PptxGenJS Presentation</dc:subject>
  <dc:creator>Recaplica</dc:creator>
  <cp:lastModifiedBy>Recaplica</cp:lastModifiedBy>
  <cp:revision>1</cp:revision>
  <dcterms:created xsi:type="dcterms:W3CDTF">2026-10-14T02:42:01Z</dcterms:created>
  <dcterms:modified xsi:type="dcterms:W3CDTF">2026-10-14T02:42:01Z</dcterms:modified>
</cp:coreProperties>
</file>