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Roman Empire begins in 27 BC, when Octavian takes the name Augustus and becomes the first emperor. Over the following two centuries the Pax Romana holds together a territory of up to 100 million people; the high point is Trajan's reign, then come the third-century crisis, the split and, in 476, the deposition of the last western emperor. Today we will look at the birth, the peak, the glue that held fifty countries together and the fall, with the half that did not fall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Roman Empire does not start with a conquest but with a change of regime from within: in 27 BC Octavian, Julius Caesar's great-nephew and adopted son, becomes Rome's first emperor and takes the name Augustus. The state already existed, so did the provinces; what changes is who decides. It is a gradual, almost quiet transition, and that is precisely why it works: there is no morning on which Romans wake up inside a system they do not recognise.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Senate grants Augustus authority over the provinces and tribunician power, which lets him pass laws through the popular assemblies: on paper two distinct powers, in practice control of the state. The institutions of the Republic formally stay in place, magistrates are still elected and the Senate still meets, but the final say belongs to one person. Augustus rules until AD 14; ancient writers passed down the line that he found Rome a city of brick and left it a city of marble.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period is called the Pax Romana, and it lasts over two hundred years, until the death of Marcus Aurelius in AD 180. The name is slightly misleading, because it does not mean fighting stopped: campaigns on the frontiers went on without pause, and twenty-three professional legions were stationed there for exactly that reason. Inside the borders, though, security held long enough for trade and cities to grow. Under Augustus the road network is extended and kept in working order and the seas are cleared of pirates: from then on, goods move. The network was older than the empire, the Via Appia dates from 312 BC.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AD 96 and 180 five rulers succeed one another, the ones historians call the Five Good Emperors: Nerva, Trajan, Hadrian, Antoninus Pius and Marcus Aurelius. It is the stretch of Roman history when the empire is at its largest and most stable. Nerva opens the run of successions by adoption; Hadrian, from 122, builds the Wall in Britain; Marcus Aurelius fights wars on the Danube, and with his death the Pax Romana ends.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Born on 18 September AD 53, Trajan is the first emperor who does not come from Italy, which already says something about how the empire worked. Conquered Dacia is absorbed and resettled with Roman colonists, roughly modern Romania. The Dacian spoils pay for Trajan's Forum, dedicated in 112, and for Trajan's Column the year after, thirty metres of marble up which a spiral frieze tells the Dacian campaigns, with the emperor's ashes buried at its base. No successor will push the borders further.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AD 100, on the most generous estimates, up to a hundred million people lived inside the empire, on territory that today belongs to some fifty different states; it is an upper bound, and scholarly estimates of the imperial population vary widely. In the second century the limes, the frontier line, ran for more than five thousand kilometres, one continuous arc starting in northern Britain, crossing Europe and carrying on to the Near East and the deserts of North Africa. Governing something like that, with no telephones and no engines, took more than military force.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glue was not only the legions: the network of roads and harbours, eventually passing 120,000 kilometres of public roadway, and the legal tools counted at least as much. In AD 212 Caracalla's Constitutio Antoniniana granted citizenship to every free inhabitant, erasing the distinction between Italians and provincials; the stated motive was equality, the practical one was fiscal, and a citizen costs less to govern than a subject costs to garrison. Cities repeated the same template everywhere: the Colosseum, officially the Flavian Amphitheatre, opened in AD 80 under Titus with a hundred days of games, and the nickname comes from a colossal statue that once stood beside it, not from its size.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 122, after the emperor Hadrian's visit to Britain, the army starts building a barrier 73 miles long, that is 80 Roman miles, from Wallsend on the River Tyne to Bowness-on-Solway. It took at least six years. It stayed the empire's north-west frontier for nearly three hundred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AD 235 and 284 the empire goes through the crisis of the third century, half a century of political instability, with emperors following one another in quick succession, pressure on the borders and economic trouble. In 285 Diocletian appoints a colleague for the West, and from 293 extends the government to four rulers, the tetrarchy; not to break the empire apart, but because a territory that size had become ungovernable from a single centre. Constantine, sole ruler from 324, founds Constantinople in 330; in 395 the separation becomes formal and final, an administrative choice that time made irreversible.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for one single reason, and historians are wary of single-cause explanations: the instability accumulated in the third century counts, as do the rising cost of the army and the administration, the difficulty of defending thousands of kilometres of frontier, and the pressure of peoples pushing at the borders. The sacks of Rome in 410 and 455 were symptoms, not the cause. The conventional date is 4 September 476, when the Germanic king Odoacer deposes Romulus Augustulus; yet the latest coins found along Hadrian's Wall date to AD 403-406, the Romans had already left seventy years earlier, without anyone declaring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people living in it did not see themselves as a new empire at all: they called their state the Roman Empire and themselves Romans. Byzantine is a label scholars coined after the fact, handy for us but unknown to the people living there. On 29 May 1453 the Ottoman sultan Mehmed II takes the city; the last emperor, Constantine XI Palaiologos, dies in the fighting on the walls.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Trajan reigned from AD 98 to 117; after conquering Dacia (101-106) and campaigning in Armenia and Mesopotamia (114-116), the borders ran from northern Britain to the Caspian Sea, and no later emperor pushed them further. If there is time, a second question from the Recap quiz: what did Caracalla's edict of AD 212 establish? (It granted Roman citizenship to all free inhabitants of the empire.)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Roman Empire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Augustus to the half that did not fall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503936" y="2843632"/>
            <a:ext cx="43994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an empire begin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without a battle?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birth without a battle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peak, from Nerva to Trajan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held it together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fall and the other half</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A birth without a battle</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27 BC, a change of regime from within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CHANGES IN 27 BC?</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Republic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POWER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Spread across elected magistracies and the Senate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INSTITUTIONS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Magistrates elected, the Senate meets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Empire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POWER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one person's hands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INSTITUTIONS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Still in place, but only formally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final say belongs to one person.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CENTURIES WHEN TRADE PAID OFF</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relative internal peace, launched by Augustus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legions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professional, stationed on the frontiers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from home</a:t>
            </a:r>
            <a:pPr indent="0" marL="0">
              <a:lnSpc>
                <a:spcPct val="120000"/>
              </a:lnSpc>
              <a:buNone/>
            </a:pPr>
            <a:r>
              <a:rPr lang="en-US" sz="1500" dirty="0">
                <a:solidFill>
                  <a:schemeClr val="tx2"/>
                </a:solidFill>
                <a:latin typeface="+mn-lt" pitchFamily="34" charset="0"/>
                <a:ea typeface="+mn-lt" pitchFamily="34" charset="-122"/>
                <a:cs typeface="+mn-lt" pitchFamily="34" charset="-120"/>
              </a:rPr>
              <a:t>: where opening a business becomes sensible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The peak, from Nerva to Trajan</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Five Good Emperors and the furthest point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NERVA TO MARCUS AURELIUS, AD 96-180</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Trajan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98-117, the greatest extent</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Antoninus Pius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138-161, the quietest reign</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Nerva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96-98, adoption begins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Hadrian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117-138, consolidates the frontiers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Marcus Aurelius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161-180, the last of the five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FURTHEST POINT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Trajan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AD 98 – 117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at Italica, near modern Seville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101-106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Two campaigns break the Dacia of King Decebalus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114-116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Annexes Armenia and Mesopotamia, as far as Ctesiphon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117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At his death the borders reach the Caspian Sea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held it together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Roads, citizenship and a template for cities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GOVERNING WITH NO TELEPHONES AND NO ENGINES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people</a:t>
            </a:r>
            <a:pPr indent="0" marL="0">
              <a:lnSpc>
                <a:spcPct val="120000"/>
              </a:lnSpc>
              <a:buNone/>
            </a:pPr>
            <a:r>
              <a:rPr lang="en-US" sz="1500" dirty="0">
                <a:solidFill>
                  <a:schemeClr val="tx2"/>
                </a:solidFill>
                <a:latin typeface="+mn-lt" pitchFamily="34" charset="0"/>
                <a:ea typeface="+mn-lt" pitchFamily="34" charset="-122"/>
                <a:cs typeface="+mn-lt" pitchFamily="34" charset="-120"/>
              </a:rPr>
              <a:t>: inside the empire around AD 100, on the highest estimates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of limes</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continuous arc from Britain to the African deserts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countries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imperial territory is now divided among them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NETWORK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roads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050" b="1" dirty="0">
                <a:solidFill>
                  <a:schemeClr val="bg1"/>
                </a:solidFill>
                <a:latin typeface="+mj-lt" pitchFamily="34" charset="0"/>
                <a:ea typeface="+mj-lt" pitchFamily="34" charset="-122"/>
                <a:cs typeface="+mj-lt" pitchFamily="34" charset="-120"/>
              </a:rPr>
              <a:t>120,000</a:t>
            </a:r>
            <a:pPr indent="0" marL="0">
              <a:buNone/>
            </a:pPr>
            <a:r>
              <a:rPr lang="en-US" sz="1600" b="1" dirty="0">
                <a:solidFill>
                  <a:schemeClr val="bg1"/>
                </a:solidFill>
                <a:latin typeface="+mj-lt" pitchFamily="34" charset="0"/>
                <a:ea typeface="+mj-lt" pitchFamily="34" charset="-122"/>
                <a:cs typeface="+mj-lt" pitchFamily="34" charset="-120"/>
              </a:rPr>
              <a:t> km</a:t>
            </a:r>
            <a:endParaRPr lang="en-US" sz="40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Five centuries of building, from the Via Appia 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LAW</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Citizenship</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212</a:t>
            </a:r>
            <a:pPr indent="0" marL="0">
              <a:buNone/>
            </a:pPr>
            <a:r>
              <a:rPr lang="en-US" sz="1600" b="1" dirty="0">
                <a:solidFill>
                  <a:schemeClr val="bg1"/>
                </a:solidFill>
                <a:latin typeface="+mj-lt" pitchFamily="34" charset="0"/>
                <a:ea typeface="+mj-lt" pitchFamily="34" charset="-122"/>
                <a:cs typeface="+mj-lt" pitchFamily="34" charset="-120"/>
              </a:rPr>
              <a:t> AD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Extended to every free inhabitant by Caracalla's edict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TEMPLATE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cities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950" b="1" dirty="0">
                <a:solidFill>
                  <a:schemeClr val="accent1"/>
                </a:solidFill>
                <a:latin typeface="+mj-lt" pitchFamily="34" charset="0"/>
                <a:ea typeface="+mj-lt" pitchFamily="34" charset="-122"/>
                <a:cs typeface="+mj-lt" pitchFamily="34" charset="-120"/>
              </a:rPr>
              <a:t>45,000</a:t>
            </a:r>
            <a:pPr indent="0" marL="0">
              <a:buNone/>
            </a:pPr>
            <a:r>
              <a:rPr lang="en-US" sz="1600" b="1" dirty="0">
                <a:solidFill>
                  <a:schemeClr val="accent1"/>
                </a:solidFill>
                <a:latin typeface="+mj-lt" pitchFamily="34" charset="0"/>
                <a:ea typeface="+mj-lt" pitchFamily="34" charset="-122"/>
                <a:cs typeface="+mj-lt" pitchFamily="34" charset="-120"/>
              </a:rPr>
              <a:t> seats</a:t>
            </a:r>
            <a:endParaRPr lang="en-US" sz="39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Colosseum, a model repeated in hundreds of towns</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PRACTICAL EXAMPLE, HADRIAN'S WALL</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Milecastles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One every Roman mile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small fort guarding a gate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Turrets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Two between each pair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Observation posts along the barrier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14 forts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Added while work was under way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little over seven miles apart, with the Vallum to the south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The fall and the other half</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crisis, 476 and the East until 1453</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AFTER THE CRISIS, THE REFORMS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Diocletian</a:t>
            </a:r>
            <a:pPr indent="0" marL="0">
              <a:lnSpc>
                <a:spcPct val="120000"/>
              </a:lnSpc>
              <a:buNone/>
            </a:pPr>
            <a:r>
              <a:rPr lang="en-US" sz="1500" dirty="0">
                <a:solidFill>
                  <a:schemeClr val="tx2"/>
                </a:solidFill>
                <a:latin typeface="+mn-lt" pitchFamily="34" charset="0"/>
                <a:ea typeface="+mn-lt" pitchFamily="34" charset="-122"/>
                <a:cs typeface="+mn-lt" pitchFamily="34" charset="-120"/>
              </a:rPr>
              <a:t>: splits the administration in two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Constantine</a:t>
            </a:r>
            <a:pPr indent="0" marL="0">
              <a:lnSpc>
                <a:spcPct val="120000"/>
              </a:lnSpc>
              <a:buNone/>
            </a:pPr>
            <a:r>
              <a:rPr lang="en-US" sz="1500" dirty="0">
                <a:solidFill>
                  <a:schemeClr val="tx2"/>
                </a:solidFill>
                <a:latin typeface="+mn-lt" pitchFamily="34" charset="0"/>
                <a:ea typeface="+mn-lt" pitchFamily="34" charset="-122"/>
                <a:cs typeface="+mn-lt" pitchFamily="34" charset="-120"/>
              </a:rPr>
              <a:t>: founds Constantinople on the Bosphorus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395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separation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between East and West becomes final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9454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the Western Empire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fall?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Only the Western Empire ended in 476.</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eastern half carried on with its capital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Constantinople</a:t>
            </a:r>
            <a:pPr indent="0" marL="0">
              <a:lnSpc>
                <a:spcPct val="125000"/>
              </a:lnSpc>
              <a:buNone/>
            </a:pPr>
            <a:r>
              <a:rPr lang="en-US" sz="1750" dirty="0">
                <a:solidFill>
                  <a:srgbClr val="D8D6CF"/>
                </a:solidFill>
                <a:latin typeface="+mn-lt" pitchFamily="34" charset="0"/>
                <a:ea typeface="+mn-lt" pitchFamily="34" charset="-122"/>
                <a:cs typeface="+mn-lt" pitchFamily="34" charset="-120"/>
              </a:rPr>
              <a:t> until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29 May 1453</a:t>
            </a:r>
            <a:pPr indent="0" marL="0">
              <a:lnSpc>
                <a:spcPct val="125000"/>
              </a:lnSpc>
              <a:buNone/>
            </a:pPr>
            <a:r>
              <a:rPr lang="en-US" sz="1750" dirty="0">
                <a:solidFill>
                  <a:srgbClr val="D8D6CF"/>
                </a:solidFill>
                <a:latin typeface="+mn-lt" pitchFamily="34" charset="0"/>
                <a:ea typeface="+mn-lt" pitchFamily="34" charset="-122"/>
                <a:cs typeface="+mn-lt" pitchFamily="34" charset="-120"/>
              </a:rPr>
              <a:t>, nearly another thousand years.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Under which emperor did the empire reach its greatest extent?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Augustus, in AD 14</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Trajan, in AD 117</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Constantine, in AD 330</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recaplica.com/en/history/roman-empire/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World History Encyclopedia · UNESCO · British Museum · Parco archeologico del Colosseo · English Heritage · The Metropolitan Museum of Art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Roman Empire: rise, peak and fall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