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Humanitas is a Latin word translated as "humanity," but its Roman sense ran deeper, covering both kindness toward others and education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Originally humanus meant chiefly being kind to others. With Cicero, in the 1st century BC, the term widens to include liberal education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 Roman schooling began at age seven. Around age ten or eleven, students moved on to the grammaticus, mostly if they came from wealthier families. From age 15, with the toga of manhood, they moved on to the rhetor.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first stage, the litterator carved the alphabet into a wooden board for the child to trace. With the grammaticus, besides more advanced reading and writing, students studied Greek, music, philosophy, astronomy and natural science. With the rhetor, they learned public speaking, alongside law and Roman politics, plus astronomy, geography, literature, philosophy, music and mythology.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stages of Roman schooling, in order: the litterator at age seven, the grammaticus around age ten or eleven, the rhetor from age 15, with the toga of manhood.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Discipline was generally harsh, as suggested by a line from Juvenal about a hand pulled back from the ferula, the rod used to punish pupils.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Girls mostly attended the first level of schooling and rarely went further, because they tended to marry young in their teens: a path that stopped early for most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what Aulus Gellius reports, Latin authors used humanitas roughly the way the Greeks used paideia — learning and education in the good arts. It's testimony passed down through a secondary source, not a directly verified Latin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litterator: at the first stage, he carved the alphabet into a wooden board for the child to trace. Next question for the class: at what age did students move on to the rhetor?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humanitas starts as kindness and widens, with Cicero, into liberal education — an idea that Roman schooling, across its three stages, made concrete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Roman Education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kindness to classroom, in three stages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WORD, TWO MEANINGS</a:t>
            </a:r>
            <a:endParaRPr lang="en-US" sz="1300" dirty="0"/>
          </a:p>
        </p:txBody>
      </p:sp>
      <p:sp>
        <p:nvSpPr>
          <p:cNvPr id="3" name="Shape 1"/>
          <p:cNvSpPr/>
          <p:nvPr/>
        </p:nvSpPr>
        <p:spPr>
          <a:xfrm>
            <a:off x="3082239" y="1737208"/>
            <a:ext cx="36506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did being human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require, for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CICERO TO THE ROMAN CLASSROOM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humanitas means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Elementary school, with the litterator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grammaticus and the rhetor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was left out of the later stages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What humanitas means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kindness to education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LITTERATOR, GRAMMATICUS, RHETOR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 starting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the litterator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 grammaticus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wealthier families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 rhetor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the toga of manhood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The litterator and the grammaticus</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alphabet to Greek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STOPS ALONG THE ROMAN CURRICULUM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Litterator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alphabet on a wooden board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Grammaticus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Greek, music, philosophy, astronomy</a:t>
            </a:r>
            <a:endParaRPr lang="en-US" sz="1400" dirty="0"/>
          </a:p>
        </p:txBody>
      </p:sp>
      <p:sp>
        <p:nvSpPr>
          <p:cNvPr id="8" name="Shape 6"/>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Rhetor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public speaking, law, politics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STAGE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Litterator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years old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Alphabet on a wooden board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STAGE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Grammaticus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10-11</a:t>
            </a:r>
            <a:pPr indent="0" marL="0">
              <a:buNone/>
            </a:pPr>
            <a:r>
              <a:rPr lang="en-US" sz="1600" b="1" dirty="0">
                <a:solidFill>
                  <a:schemeClr val="bg1"/>
                </a:solidFill>
                <a:latin typeface="+mj-lt" pitchFamily="34" charset="0"/>
                <a:ea typeface="+mj-lt" pitchFamily="34" charset="-122"/>
                <a:cs typeface="+mj-lt" pitchFamily="34" charset="-120"/>
              </a:rPr>
              <a:t> years old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Greek, music, science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STAGE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Rhetor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a:t>
            </a:r>
            <a:pPr indent="0" marL="0">
              <a:buNone/>
            </a:pPr>
            <a:r>
              <a:rPr lang="en-US" sz="1600" b="1" dirty="0">
                <a:solidFill>
                  <a:schemeClr val="accent1"/>
                </a:solidFill>
                <a:latin typeface="+mj-lt" pitchFamily="34" charset="0"/>
                <a:ea typeface="+mj-lt" pitchFamily="34" charset="-122"/>
                <a:cs typeface="+mj-lt" pitchFamily="34" charset="-120"/>
              </a:rPr>
              <a:t> years old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Oratory, law, politics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was left out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Girls and the first level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LINE FROM JUVENAL</a:t>
            </a:r>
            <a:endParaRPr lang="en-US" sz="1300" dirty="0"/>
          </a:p>
        </p:txBody>
      </p:sp>
      <p:sp>
        <p:nvSpPr>
          <p:cNvPr id="3" name="Shape 1"/>
          <p:cNvSpPr/>
          <p:nvPr/>
        </p:nvSpPr>
        <p:spPr>
          <a:xfrm>
            <a:off x="2560320" y="2843632"/>
            <a:ext cx="51605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how strict was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 elementary school?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GIRLS, MOSTLY AT THE FIRST LEVEL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Girls mostly attended the first level of schooling, rarely further.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Sources link the gap to marriage, which for many came early, in their teens.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KINDNESS TO PAIDEIA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original sense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HUMANUS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kind toward others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PHILANTHROPIA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Greek equivalent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Cicero's sense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HUMANITAS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liberal education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PAIDEIA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Greek equivalent, according to Aulus Gellius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With Cicero, humanitas widens to cover education as well.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taught by carving the alphabet into a wooden board?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grammaticus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rhetor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litterator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recaplica.com/en/history/roman-education/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Dickinson College Commentaries · Perseus Digital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 Education: How Rome's Three-Tier School System Worked — Recap</dc:title>
  <dc:subject>PptxGenJS Presentation</dc:subject>
  <dc:creator>Recaplica</dc:creator>
  <cp:lastModifiedBy>Recaplica</cp:lastModifiedBy>
  <cp:revision>1</cp:revision>
  <dcterms:created xsi:type="dcterms:W3CDTF">2026-10-13T00:55:03Z</dcterms:created>
  <dcterms:modified xsi:type="dcterms:W3CDTF">2026-10-13T00:55:03Z</dcterms:modified>
</cp:coreProperties>
</file>